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61" r:id="rId1"/>
  </p:sldMasterIdLst>
  <p:notesMasterIdLst>
    <p:notesMasterId r:id="rId31"/>
  </p:notesMasterIdLst>
  <p:sldIdLst>
    <p:sldId id="256" r:id="rId2"/>
    <p:sldId id="257" r:id="rId3"/>
    <p:sldId id="291" r:id="rId4"/>
    <p:sldId id="267" r:id="rId5"/>
    <p:sldId id="289" r:id="rId6"/>
    <p:sldId id="260" r:id="rId7"/>
    <p:sldId id="261" r:id="rId8"/>
    <p:sldId id="278" r:id="rId9"/>
    <p:sldId id="286" r:id="rId10"/>
    <p:sldId id="287" r:id="rId11"/>
    <p:sldId id="266" r:id="rId12"/>
    <p:sldId id="262" r:id="rId13"/>
    <p:sldId id="265" r:id="rId14"/>
    <p:sldId id="275" r:id="rId15"/>
    <p:sldId id="273" r:id="rId16"/>
    <p:sldId id="268" r:id="rId17"/>
    <p:sldId id="285" r:id="rId18"/>
    <p:sldId id="270" r:id="rId19"/>
    <p:sldId id="290" r:id="rId20"/>
    <p:sldId id="288" r:id="rId21"/>
    <p:sldId id="271" r:id="rId22"/>
    <p:sldId id="272" r:id="rId23"/>
    <p:sldId id="263" r:id="rId24"/>
    <p:sldId id="264" r:id="rId25"/>
    <p:sldId id="279" r:id="rId26"/>
    <p:sldId id="258" r:id="rId27"/>
    <p:sldId id="292" r:id="rId28"/>
    <p:sldId id="280" r:id="rId29"/>
    <p:sldId id="274" r:id="rId30"/>
  </p:sldIdLst>
  <p:sldSz cx="9144000" cy="6858000" type="screen4x3"/>
  <p:notesSz cx="7010400" cy="9296400"/>
  <p:embeddedFontLst>
    <p:embeddedFont>
      <p:font typeface="Bodoni MT Black" panose="02070A03080606020203" pitchFamily="18" charset="0"/>
      <p:bold r:id="rId32"/>
      <p:boldItalic r:id="rId33"/>
    </p:embeddedFont>
    <p:embeddedFont>
      <p:font typeface="Bree Serif" panose="020B060402020202020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ambria" panose="02040503050406030204" pitchFamily="18" charset="0"/>
      <p:regular r:id="rId41"/>
      <p:bold r:id="rId42"/>
      <p:italic r:id="rId43"/>
      <p:boldItalic r:id="rId44"/>
    </p:embeddedFont>
    <p:embeddedFont>
      <p:font typeface="Cavolini" panose="03000502040302020204" pitchFamily="66"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
      <p:font typeface="Comic Sans MS" panose="030F0702030302020204" pitchFamily="66"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V2ylyQosTHQvvYBUqWyGDF6t1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E6AD4"/>
    <a:srgbClr val="6CE33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C141BE-897D-42AC-9995-D2A7550FEB45}">
  <a:tblStyle styleId="{C1C141BE-897D-42AC-9995-D2A7550FEB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660"/>
  </p:normalViewPr>
  <p:slideViewPr>
    <p:cSldViewPr snapToGrid="0">
      <p:cViewPr varScale="1">
        <p:scale>
          <a:sx n="67" d="100"/>
          <a:sy n="67" d="100"/>
        </p:scale>
        <p:origin x="109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E0CC2-4BDD-4866-8326-6CD447DFB8AE}"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C5414806-B2D9-4E50-B713-98781857A87F}">
      <dgm:prSet custT="1"/>
      <dgm:spPr/>
      <dgm:t>
        <a:bodyPr/>
        <a:lstStyle/>
        <a:p>
          <a:r>
            <a:rPr lang="en-US" sz="2000" b="0" i="0" dirty="0">
              <a:latin typeface="Century Gothic" panose="020B0502020202020204" pitchFamily="34" charset="0"/>
            </a:rPr>
            <a:t>All grades are a combination of class work, tests, quizzes, class participation, homework, and/or teacher observation.</a:t>
          </a:r>
          <a:endParaRPr lang="en-US" sz="2000" dirty="0">
            <a:latin typeface="Century Gothic" panose="020B0502020202020204" pitchFamily="34" charset="0"/>
          </a:endParaRPr>
        </a:p>
      </dgm:t>
    </dgm:pt>
    <dgm:pt modelId="{22AABB50-3BE6-463A-B336-4BCF2642A48F}" type="parTrans" cxnId="{714A165A-F477-42B8-BA94-10C1943963DA}">
      <dgm:prSet/>
      <dgm:spPr/>
      <dgm:t>
        <a:bodyPr/>
        <a:lstStyle/>
        <a:p>
          <a:endParaRPr lang="en-US"/>
        </a:p>
      </dgm:t>
    </dgm:pt>
    <dgm:pt modelId="{B4D07FC3-C391-4106-85B1-1E46EBE3C023}" type="sibTrans" cxnId="{714A165A-F477-42B8-BA94-10C1943963DA}">
      <dgm:prSet/>
      <dgm:spPr/>
      <dgm:t>
        <a:bodyPr/>
        <a:lstStyle/>
        <a:p>
          <a:endParaRPr lang="en-US"/>
        </a:p>
      </dgm:t>
    </dgm:pt>
    <dgm:pt modelId="{5AFEF2D4-9727-4979-A015-B8020DB96825}" type="pres">
      <dgm:prSet presAssocID="{121E0CC2-4BDD-4866-8326-6CD447DFB8AE}" presName="linear" presStyleCnt="0">
        <dgm:presLayoutVars>
          <dgm:animLvl val="lvl"/>
          <dgm:resizeHandles val="exact"/>
        </dgm:presLayoutVars>
      </dgm:prSet>
      <dgm:spPr/>
    </dgm:pt>
    <dgm:pt modelId="{898DA934-F0B2-4F57-8D98-2A2B37A3BCA8}" type="pres">
      <dgm:prSet presAssocID="{C5414806-B2D9-4E50-B713-98781857A87F}" presName="parentText" presStyleLbl="node1" presStyleIdx="0" presStyleCnt="1" custLinFactNeighborX="2712" custLinFactNeighborY="-92093">
        <dgm:presLayoutVars>
          <dgm:chMax val="0"/>
          <dgm:bulletEnabled val="1"/>
        </dgm:presLayoutVars>
      </dgm:prSet>
      <dgm:spPr/>
    </dgm:pt>
  </dgm:ptLst>
  <dgm:cxnLst>
    <dgm:cxn modelId="{B18D9117-934E-4EAA-B323-F69888D4CB15}" type="presOf" srcId="{C5414806-B2D9-4E50-B713-98781857A87F}" destId="{898DA934-F0B2-4F57-8D98-2A2B37A3BCA8}" srcOrd="0" destOrd="0" presId="urn:microsoft.com/office/officeart/2005/8/layout/vList2"/>
    <dgm:cxn modelId="{714A165A-F477-42B8-BA94-10C1943963DA}" srcId="{121E0CC2-4BDD-4866-8326-6CD447DFB8AE}" destId="{C5414806-B2D9-4E50-B713-98781857A87F}" srcOrd="0" destOrd="0" parTransId="{22AABB50-3BE6-463A-B336-4BCF2642A48F}" sibTransId="{B4D07FC3-C391-4106-85B1-1E46EBE3C023}"/>
    <dgm:cxn modelId="{3A05A2F0-FA86-4B2F-BA69-3A7FD1819122}" type="presOf" srcId="{121E0CC2-4BDD-4866-8326-6CD447DFB8AE}" destId="{5AFEF2D4-9727-4979-A015-B8020DB96825}" srcOrd="0" destOrd="0" presId="urn:microsoft.com/office/officeart/2005/8/layout/vList2"/>
    <dgm:cxn modelId="{18F34453-197D-440C-A097-FB6C828DD7B7}" type="presParOf" srcId="{5AFEF2D4-9727-4979-A015-B8020DB96825}" destId="{898DA934-F0B2-4F57-8D98-2A2B37A3BCA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1E6D8-3565-4041-A69E-E1D95B864FF3}"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20A6630D-A414-4F2B-90C7-B11985495462}">
      <dgm:prSet/>
      <dgm:spPr/>
      <dgm:t>
        <a:bodyPr/>
        <a:lstStyle/>
        <a:p>
          <a:r>
            <a:rPr lang="en-US" b="0" i="0"/>
            <a:t>Focus will be on: </a:t>
          </a:r>
          <a:endParaRPr lang="en-US"/>
        </a:p>
      </dgm:t>
    </dgm:pt>
    <dgm:pt modelId="{04FCD2D1-6354-47B9-B473-250A42DA72DC}" type="parTrans" cxnId="{5ABA9D4E-D52F-4C50-884D-922C41265F7C}">
      <dgm:prSet/>
      <dgm:spPr/>
      <dgm:t>
        <a:bodyPr/>
        <a:lstStyle/>
        <a:p>
          <a:endParaRPr lang="en-US"/>
        </a:p>
      </dgm:t>
    </dgm:pt>
    <dgm:pt modelId="{2EE8B537-01AD-48E2-A558-DD88EF86760B}" type="sibTrans" cxnId="{5ABA9D4E-D52F-4C50-884D-922C41265F7C}">
      <dgm:prSet/>
      <dgm:spPr/>
      <dgm:t>
        <a:bodyPr/>
        <a:lstStyle/>
        <a:p>
          <a:endParaRPr lang="en-US"/>
        </a:p>
      </dgm:t>
    </dgm:pt>
    <dgm:pt modelId="{B32791D0-8EE4-482A-A800-ED36912C0104}">
      <dgm:prSet/>
      <dgm:spPr/>
      <dgm:t>
        <a:bodyPr/>
        <a:lstStyle/>
        <a:p>
          <a:r>
            <a:rPr lang="en-US" b="1" i="0" dirty="0">
              <a:latin typeface="Century Gothic" panose="020B0502020202020204" pitchFamily="34" charset="0"/>
            </a:rPr>
            <a:t>Operation and Algebraic Thinking</a:t>
          </a:r>
          <a:endParaRPr lang="en-US" b="1" dirty="0">
            <a:latin typeface="Century Gothic" panose="020B0502020202020204" pitchFamily="34" charset="0"/>
          </a:endParaRPr>
        </a:p>
      </dgm:t>
    </dgm:pt>
    <dgm:pt modelId="{9033479C-A75C-4335-866A-1864D17F6C5D}" type="parTrans" cxnId="{1B7079F0-4558-4469-8CA8-5F55C3A66E04}">
      <dgm:prSet/>
      <dgm:spPr/>
      <dgm:t>
        <a:bodyPr/>
        <a:lstStyle/>
        <a:p>
          <a:endParaRPr lang="en-US"/>
        </a:p>
      </dgm:t>
    </dgm:pt>
    <dgm:pt modelId="{0ED150BF-E5F1-47A6-8905-7A434A5AC6EE}" type="sibTrans" cxnId="{1B7079F0-4558-4469-8CA8-5F55C3A66E04}">
      <dgm:prSet/>
      <dgm:spPr/>
      <dgm:t>
        <a:bodyPr/>
        <a:lstStyle/>
        <a:p>
          <a:endParaRPr lang="en-US"/>
        </a:p>
      </dgm:t>
    </dgm:pt>
    <dgm:pt modelId="{08A532AF-BBA0-4441-981D-2CBFB203D343}">
      <dgm:prSet/>
      <dgm:spPr/>
      <dgm:t>
        <a:bodyPr/>
        <a:lstStyle/>
        <a:p>
          <a:r>
            <a:rPr lang="en-US" b="1" i="0" dirty="0">
              <a:latin typeface="Century Gothic" panose="020B0502020202020204" pitchFamily="34" charset="0"/>
            </a:rPr>
            <a:t>Numbers and Operations in Base Ten</a:t>
          </a:r>
          <a:endParaRPr lang="en-US" b="1" dirty="0">
            <a:latin typeface="Century Gothic" panose="020B0502020202020204" pitchFamily="34" charset="0"/>
          </a:endParaRPr>
        </a:p>
      </dgm:t>
    </dgm:pt>
    <dgm:pt modelId="{BE0EAAC5-F60C-4F65-8299-0C37BC987B82}" type="parTrans" cxnId="{2AA03056-25B9-47FC-8FCF-9CB006CEF319}">
      <dgm:prSet/>
      <dgm:spPr/>
      <dgm:t>
        <a:bodyPr/>
        <a:lstStyle/>
        <a:p>
          <a:endParaRPr lang="en-US"/>
        </a:p>
      </dgm:t>
    </dgm:pt>
    <dgm:pt modelId="{7A5EFB85-9ABD-40D8-8C38-2F7057EBFF49}" type="sibTrans" cxnId="{2AA03056-25B9-47FC-8FCF-9CB006CEF319}">
      <dgm:prSet/>
      <dgm:spPr/>
      <dgm:t>
        <a:bodyPr/>
        <a:lstStyle/>
        <a:p>
          <a:endParaRPr lang="en-US"/>
        </a:p>
      </dgm:t>
    </dgm:pt>
    <dgm:pt modelId="{EF17A8F9-C6E3-486B-AFD5-18F69B4A6F1D}">
      <dgm:prSet/>
      <dgm:spPr/>
      <dgm:t>
        <a:bodyPr/>
        <a:lstStyle/>
        <a:p>
          <a:r>
            <a:rPr lang="en-US" b="1" i="0" dirty="0">
              <a:latin typeface="Century Gothic" panose="020B0502020202020204" pitchFamily="34" charset="0"/>
            </a:rPr>
            <a:t>Measurement and Data</a:t>
          </a:r>
          <a:endParaRPr lang="en-US" b="1" dirty="0">
            <a:latin typeface="Century Gothic" panose="020B0502020202020204" pitchFamily="34" charset="0"/>
          </a:endParaRPr>
        </a:p>
      </dgm:t>
    </dgm:pt>
    <dgm:pt modelId="{D044C468-0F93-4ABD-8524-9E3647F730D5}" type="parTrans" cxnId="{496985F9-5E32-4003-BD0A-F812F80F3145}">
      <dgm:prSet/>
      <dgm:spPr/>
      <dgm:t>
        <a:bodyPr/>
        <a:lstStyle/>
        <a:p>
          <a:endParaRPr lang="en-US"/>
        </a:p>
      </dgm:t>
    </dgm:pt>
    <dgm:pt modelId="{0B62691C-9638-4491-BAB4-E536539ACB3D}" type="sibTrans" cxnId="{496985F9-5E32-4003-BD0A-F812F80F3145}">
      <dgm:prSet/>
      <dgm:spPr/>
      <dgm:t>
        <a:bodyPr/>
        <a:lstStyle/>
        <a:p>
          <a:endParaRPr lang="en-US"/>
        </a:p>
      </dgm:t>
    </dgm:pt>
    <dgm:pt modelId="{4E61147F-A360-4CD9-B8F2-8F3681C6F5CE}">
      <dgm:prSet/>
      <dgm:spPr/>
      <dgm:t>
        <a:bodyPr/>
        <a:lstStyle/>
        <a:p>
          <a:r>
            <a:rPr lang="en-US" b="1" i="0" dirty="0">
              <a:latin typeface="Century Gothic" panose="020B0502020202020204" pitchFamily="34" charset="0"/>
            </a:rPr>
            <a:t>Geometry </a:t>
          </a:r>
          <a:endParaRPr lang="en-US" b="1" dirty="0">
            <a:latin typeface="Century Gothic" panose="020B0502020202020204" pitchFamily="34" charset="0"/>
          </a:endParaRPr>
        </a:p>
      </dgm:t>
    </dgm:pt>
    <dgm:pt modelId="{4DEA1B3D-B365-43DD-B3CD-6658D22A6CF9}" type="parTrans" cxnId="{D9A3F906-B597-43A0-AA88-F48D6896B48B}">
      <dgm:prSet/>
      <dgm:spPr/>
      <dgm:t>
        <a:bodyPr/>
        <a:lstStyle/>
        <a:p>
          <a:endParaRPr lang="en-US"/>
        </a:p>
      </dgm:t>
    </dgm:pt>
    <dgm:pt modelId="{93F7BAAC-625A-4A5E-821A-58AC6D107CD5}" type="sibTrans" cxnId="{D9A3F906-B597-43A0-AA88-F48D6896B48B}">
      <dgm:prSet/>
      <dgm:spPr/>
      <dgm:t>
        <a:bodyPr/>
        <a:lstStyle/>
        <a:p>
          <a:endParaRPr lang="en-US"/>
        </a:p>
      </dgm:t>
    </dgm:pt>
    <dgm:pt modelId="{E57B1B9D-7276-4977-B789-E793477137FB}">
      <dgm:prSet/>
      <dgm:spPr/>
      <dgm:t>
        <a:bodyPr/>
        <a:lstStyle/>
        <a:p>
          <a:r>
            <a:rPr lang="en-US" b="0" i="0"/>
            <a:t>Online Access:</a:t>
          </a:r>
          <a:endParaRPr lang="en-US"/>
        </a:p>
      </dgm:t>
    </dgm:pt>
    <dgm:pt modelId="{75BB2073-A341-4B16-BF67-E064FAA6DAEF}" type="parTrans" cxnId="{427577EF-3CFA-499A-A9AC-7DB72C25AF1F}">
      <dgm:prSet/>
      <dgm:spPr/>
      <dgm:t>
        <a:bodyPr/>
        <a:lstStyle/>
        <a:p>
          <a:endParaRPr lang="en-US"/>
        </a:p>
      </dgm:t>
    </dgm:pt>
    <dgm:pt modelId="{2A5F0113-8EDB-4274-9767-67A659863E1F}" type="sibTrans" cxnId="{427577EF-3CFA-499A-A9AC-7DB72C25AF1F}">
      <dgm:prSet/>
      <dgm:spPr/>
      <dgm:t>
        <a:bodyPr/>
        <a:lstStyle/>
        <a:p>
          <a:endParaRPr lang="en-US"/>
        </a:p>
      </dgm:t>
    </dgm:pt>
    <dgm:pt modelId="{08EA45A4-AAA5-4A05-AAB1-5620CD206022}">
      <dgm:prSet custT="1"/>
      <dgm:spPr/>
      <dgm:t>
        <a:bodyPr/>
        <a:lstStyle/>
        <a:p>
          <a:r>
            <a:rPr lang="en-US" sz="1600" b="1" i="0" dirty="0">
              <a:latin typeface="Century Gothic" panose="020B0502020202020204" pitchFamily="34" charset="0"/>
            </a:rPr>
            <a:t>Online access for students and parents can be found </a:t>
          </a:r>
          <a:r>
            <a:rPr lang="en-US" sz="1600" b="1" dirty="0">
              <a:latin typeface="Century Gothic" panose="020B0502020202020204" pitchFamily="34" charset="0"/>
            </a:rPr>
            <a:t>on</a:t>
          </a:r>
          <a:r>
            <a:rPr lang="en-US" sz="1600" b="1" i="0" dirty="0">
              <a:latin typeface="Century Gothic" panose="020B0502020202020204" pitchFamily="34" charset="0"/>
            </a:rPr>
            <a:t> </a:t>
          </a:r>
          <a:r>
            <a:rPr lang="en-US" sz="1600" b="1" dirty="0">
              <a:latin typeface="Century Gothic" panose="020B0502020202020204" pitchFamily="34" charset="0"/>
            </a:rPr>
            <a:t>your child’s </a:t>
          </a:r>
          <a:r>
            <a:rPr lang="en-US" sz="1600" b="1" dirty="0" err="1">
              <a:latin typeface="Century Gothic" panose="020B0502020202020204" pitchFamily="34" charset="0"/>
            </a:rPr>
            <a:t>ClassLink</a:t>
          </a:r>
          <a:r>
            <a:rPr lang="en-US" sz="1600" b="1" dirty="0">
              <a:latin typeface="Century Gothic" panose="020B0502020202020204" pitchFamily="34" charset="0"/>
            </a:rPr>
            <a:t> account. </a:t>
          </a:r>
        </a:p>
      </dgm:t>
    </dgm:pt>
    <dgm:pt modelId="{D72A4546-096E-45D0-B42C-96FA39CE75FD}" type="parTrans" cxnId="{37CD7CDD-2526-4A63-9C27-D5CDF7086497}">
      <dgm:prSet/>
      <dgm:spPr/>
      <dgm:t>
        <a:bodyPr/>
        <a:lstStyle/>
        <a:p>
          <a:endParaRPr lang="en-US"/>
        </a:p>
      </dgm:t>
    </dgm:pt>
    <dgm:pt modelId="{E9390077-C0BE-4343-A9FF-FCF607972322}" type="sibTrans" cxnId="{37CD7CDD-2526-4A63-9C27-D5CDF7086497}">
      <dgm:prSet/>
      <dgm:spPr/>
      <dgm:t>
        <a:bodyPr/>
        <a:lstStyle/>
        <a:p>
          <a:endParaRPr lang="en-US"/>
        </a:p>
      </dgm:t>
    </dgm:pt>
    <dgm:pt modelId="{49FBCE31-8119-4533-BAC4-579EF463D231}" type="pres">
      <dgm:prSet presAssocID="{E741E6D8-3565-4041-A69E-E1D95B864FF3}" presName="Name0" presStyleCnt="0">
        <dgm:presLayoutVars>
          <dgm:dir/>
          <dgm:animLvl val="lvl"/>
          <dgm:resizeHandles val="exact"/>
        </dgm:presLayoutVars>
      </dgm:prSet>
      <dgm:spPr/>
    </dgm:pt>
    <dgm:pt modelId="{2319E798-C7D3-403D-BB11-693C4A363E73}" type="pres">
      <dgm:prSet presAssocID="{20A6630D-A414-4F2B-90C7-B11985495462}" presName="linNode" presStyleCnt="0"/>
      <dgm:spPr/>
    </dgm:pt>
    <dgm:pt modelId="{3625F745-4CEA-4FDE-9B7D-559670D53201}" type="pres">
      <dgm:prSet presAssocID="{20A6630D-A414-4F2B-90C7-B11985495462}" presName="parentText" presStyleLbl="node1" presStyleIdx="0" presStyleCnt="2">
        <dgm:presLayoutVars>
          <dgm:chMax val="1"/>
          <dgm:bulletEnabled val="1"/>
        </dgm:presLayoutVars>
      </dgm:prSet>
      <dgm:spPr/>
    </dgm:pt>
    <dgm:pt modelId="{FA6B24FC-7C83-443C-BABB-37CA957389AB}" type="pres">
      <dgm:prSet presAssocID="{20A6630D-A414-4F2B-90C7-B11985495462}" presName="descendantText" presStyleLbl="alignAccFollowNode1" presStyleIdx="0" presStyleCnt="2">
        <dgm:presLayoutVars>
          <dgm:bulletEnabled val="1"/>
        </dgm:presLayoutVars>
      </dgm:prSet>
      <dgm:spPr/>
    </dgm:pt>
    <dgm:pt modelId="{D1B823D1-5EC1-4FBE-839D-4B6CD867C0F6}" type="pres">
      <dgm:prSet presAssocID="{2EE8B537-01AD-48E2-A558-DD88EF86760B}" presName="sp" presStyleCnt="0"/>
      <dgm:spPr/>
    </dgm:pt>
    <dgm:pt modelId="{67CDE51D-E444-401E-889A-BF25A7343DD0}" type="pres">
      <dgm:prSet presAssocID="{E57B1B9D-7276-4977-B789-E793477137FB}" presName="linNode" presStyleCnt="0"/>
      <dgm:spPr/>
    </dgm:pt>
    <dgm:pt modelId="{F37E73C3-D3B0-4E22-BB63-B5FFB99D5AC7}" type="pres">
      <dgm:prSet presAssocID="{E57B1B9D-7276-4977-B789-E793477137FB}" presName="parentText" presStyleLbl="node1" presStyleIdx="1" presStyleCnt="2">
        <dgm:presLayoutVars>
          <dgm:chMax val="1"/>
          <dgm:bulletEnabled val="1"/>
        </dgm:presLayoutVars>
      </dgm:prSet>
      <dgm:spPr/>
    </dgm:pt>
    <dgm:pt modelId="{73A943FE-AAFD-42D7-8464-278B496E955B}" type="pres">
      <dgm:prSet presAssocID="{E57B1B9D-7276-4977-B789-E793477137FB}" presName="descendantText" presStyleLbl="alignAccFollowNode1" presStyleIdx="1" presStyleCnt="2" custLinFactNeighborX="0" custLinFactNeighborY="-1206">
        <dgm:presLayoutVars>
          <dgm:bulletEnabled val="1"/>
        </dgm:presLayoutVars>
      </dgm:prSet>
      <dgm:spPr/>
    </dgm:pt>
  </dgm:ptLst>
  <dgm:cxnLst>
    <dgm:cxn modelId="{D9A3F906-B597-43A0-AA88-F48D6896B48B}" srcId="{20A6630D-A414-4F2B-90C7-B11985495462}" destId="{4E61147F-A360-4CD9-B8F2-8F3681C6F5CE}" srcOrd="3" destOrd="0" parTransId="{4DEA1B3D-B365-43DD-B3CD-6658D22A6CF9}" sibTransId="{93F7BAAC-625A-4A5E-821A-58AC6D107CD5}"/>
    <dgm:cxn modelId="{1909AF08-BD9F-4627-AEFA-911DFDBBEB55}" type="presOf" srcId="{08A532AF-BBA0-4441-981D-2CBFB203D343}" destId="{FA6B24FC-7C83-443C-BABB-37CA957389AB}" srcOrd="0" destOrd="1" presId="urn:microsoft.com/office/officeart/2005/8/layout/vList5"/>
    <dgm:cxn modelId="{C169C00E-174B-4273-A729-3949DB010A18}" type="presOf" srcId="{EF17A8F9-C6E3-486B-AFD5-18F69B4A6F1D}" destId="{FA6B24FC-7C83-443C-BABB-37CA957389AB}" srcOrd="0" destOrd="2" presId="urn:microsoft.com/office/officeart/2005/8/layout/vList5"/>
    <dgm:cxn modelId="{73B9611C-A937-4A0A-8B93-31693AE6ABCA}" type="presOf" srcId="{B32791D0-8EE4-482A-A800-ED36912C0104}" destId="{FA6B24FC-7C83-443C-BABB-37CA957389AB}" srcOrd="0" destOrd="0" presId="urn:microsoft.com/office/officeart/2005/8/layout/vList5"/>
    <dgm:cxn modelId="{57C0FE35-7EF9-435C-9ED8-047227C99489}" type="presOf" srcId="{20A6630D-A414-4F2B-90C7-B11985495462}" destId="{3625F745-4CEA-4FDE-9B7D-559670D53201}" srcOrd="0" destOrd="0" presId="urn:microsoft.com/office/officeart/2005/8/layout/vList5"/>
    <dgm:cxn modelId="{B158083A-8BF2-45C6-A5B6-C2D3C92E92E4}" type="presOf" srcId="{E57B1B9D-7276-4977-B789-E793477137FB}" destId="{F37E73C3-D3B0-4E22-BB63-B5FFB99D5AC7}" srcOrd="0" destOrd="0" presId="urn:microsoft.com/office/officeart/2005/8/layout/vList5"/>
    <dgm:cxn modelId="{5ABA9D4E-D52F-4C50-884D-922C41265F7C}" srcId="{E741E6D8-3565-4041-A69E-E1D95B864FF3}" destId="{20A6630D-A414-4F2B-90C7-B11985495462}" srcOrd="0" destOrd="0" parTransId="{04FCD2D1-6354-47B9-B473-250A42DA72DC}" sibTransId="{2EE8B537-01AD-48E2-A558-DD88EF86760B}"/>
    <dgm:cxn modelId="{2AA03056-25B9-47FC-8FCF-9CB006CEF319}" srcId="{20A6630D-A414-4F2B-90C7-B11985495462}" destId="{08A532AF-BBA0-4441-981D-2CBFB203D343}" srcOrd="1" destOrd="0" parTransId="{BE0EAAC5-F60C-4F65-8299-0C37BC987B82}" sibTransId="{7A5EFB85-9ABD-40D8-8C38-2F7057EBFF49}"/>
    <dgm:cxn modelId="{7B93E290-B056-48AE-B2CE-76FC4115855E}" type="presOf" srcId="{E741E6D8-3565-4041-A69E-E1D95B864FF3}" destId="{49FBCE31-8119-4533-BAC4-579EF463D231}" srcOrd="0" destOrd="0" presId="urn:microsoft.com/office/officeart/2005/8/layout/vList5"/>
    <dgm:cxn modelId="{284934B4-7D6D-45AC-AB25-20C8F77E90F8}" type="presOf" srcId="{4E61147F-A360-4CD9-B8F2-8F3681C6F5CE}" destId="{FA6B24FC-7C83-443C-BABB-37CA957389AB}" srcOrd="0" destOrd="3" presId="urn:microsoft.com/office/officeart/2005/8/layout/vList5"/>
    <dgm:cxn modelId="{C0BC32C7-5B6B-455F-AEB0-501442256342}" type="presOf" srcId="{08EA45A4-AAA5-4A05-AAB1-5620CD206022}" destId="{73A943FE-AAFD-42D7-8464-278B496E955B}" srcOrd="0" destOrd="0" presId="urn:microsoft.com/office/officeart/2005/8/layout/vList5"/>
    <dgm:cxn modelId="{37CD7CDD-2526-4A63-9C27-D5CDF7086497}" srcId="{E57B1B9D-7276-4977-B789-E793477137FB}" destId="{08EA45A4-AAA5-4A05-AAB1-5620CD206022}" srcOrd="0" destOrd="0" parTransId="{D72A4546-096E-45D0-B42C-96FA39CE75FD}" sibTransId="{E9390077-C0BE-4343-A9FF-FCF607972322}"/>
    <dgm:cxn modelId="{427577EF-3CFA-499A-A9AC-7DB72C25AF1F}" srcId="{E741E6D8-3565-4041-A69E-E1D95B864FF3}" destId="{E57B1B9D-7276-4977-B789-E793477137FB}" srcOrd="1" destOrd="0" parTransId="{75BB2073-A341-4B16-BF67-E064FAA6DAEF}" sibTransId="{2A5F0113-8EDB-4274-9767-67A659863E1F}"/>
    <dgm:cxn modelId="{1B7079F0-4558-4469-8CA8-5F55C3A66E04}" srcId="{20A6630D-A414-4F2B-90C7-B11985495462}" destId="{B32791D0-8EE4-482A-A800-ED36912C0104}" srcOrd="0" destOrd="0" parTransId="{9033479C-A75C-4335-866A-1864D17F6C5D}" sibTransId="{0ED150BF-E5F1-47A6-8905-7A434A5AC6EE}"/>
    <dgm:cxn modelId="{496985F9-5E32-4003-BD0A-F812F80F3145}" srcId="{20A6630D-A414-4F2B-90C7-B11985495462}" destId="{EF17A8F9-C6E3-486B-AFD5-18F69B4A6F1D}" srcOrd="2" destOrd="0" parTransId="{D044C468-0F93-4ABD-8524-9E3647F730D5}" sibTransId="{0B62691C-9638-4491-BAB4-E536539ACB3D}"/>
    <dgm:cxn modelId="{79FFC89C-23EA-44D9-B9A9-437DE3604096}" type="presParOf" srcId="{49FBCE31-8119-4533-BAC4-579EF463D231}" destId="{2319E798-C7D3-403D-BB11-693C4A363E73}" srcOrd="0" destOrd="0" presId="urn:microsoft.com/office/officeart/2005/8/layout/vList5"/>
    <dgm:cxn modelId="{55EC54BA-F3C1-4EDE-A3EA-16581A3D33AE}" type="presParOf" srcId="{2319E798-C7D3-403D-BB11-693C4A363E73}" destId="{3625F745-4CEA-4FDE-9B7D-559670D53201}" srcOrd="0" destOrd="0" presId="urn:microsoft.com/office/officeart/2005/8/layout/vList5"/>
    <dgm:cxn modelId="{370F49FF-5D79-4B35-90B6-1FB810976FF4}" type="presParOf" srcId="{2319E798-C7D3-403D-BB11-693C4A363E73}" destId="{FA6B24FC-7C83-443C-BABB-37CA957389AB}" srcOrd="1" destOrd="0" presId="urn:microsoft.com/office/officeart/2005/8/layout/vList5"/>
    <dgm:cxn modelId="{A470CF67-0D34-4E6A-9A53-9EFB3F7B1346}" type="presParOf" srcId="{49FBCE31-8119-4533-BAC4-579EF463D231}" destId="{D1B823D1-5EC1-4FBE-839D-4B6CD867C0F6}" srcOrd="1" destOrd="0" presId="urn:microsoft.com/office/officeart/2005/8/layout/vList5"/>
    <dgm:cxn modelId="{270381CD-924C-4D76-B408-8AAB5B82A76E}" type="presParOf" srcId="{49FBCE31-8119-4533-BAC4-579EF463D231}" destId="{67CDE51D-E444-401E-889A-BF25A7343DD0}" srcOrd="2" destOrd="0" presId="urn:microsoft.com/office/officeart/2005/8/layout/vList5"/>
    <dgm:cxn modelId="{4713DEF9-C9D8-4CA8-B55E-29CCBEBC46FF}" type="presParOf" srcId="{67CDE51D-E444-401E-889A-BF25A7343DD0}" destId="{F37E73C3-D3B0-4E22-BB63-B5FFB99D5AC7}" srcOrd="0" destOrd="0" presId="urn:microsoft.com/office/officeart/2005/8/layout/vList5"/>
    <dgm:cxn modelId="{52557DE9-C718-489A-B6D9-97197F4EF76C}" type="presParOf" srcId="{67CDE51D-E444-401E-889A-BF25A7343DD0}" destId="{73A943FE-AAFD-42D7-8464-278B496E95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DA934-F0B2-4F57-8D98-2A2B37A3BCA8}">
      <dsp:nvSpPr>
        <dsp:cNvPr id="0" name=""/>
        <dsp:cNvSpPr/>
      </dsp:nvSpPr>
      <dsp:spPr>
        <a:xfrm>
          <a:off x="0" y="6413"/>
          <a:ext cx="5006230" cy="144494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Century Gothic" panose="020B0502020202020204" pitchFamily="34" charset="0"/>
            </a:rPr>
            <a:t>All grades are a combination of class work, tests, quizzes, class participation, homework, and/or teacher observation.</a:t>
          </a:r>
          <a:endParaRPr lang="en-US" sz="2000" kern="1200" dirty="0">
            <a:latin typeface="Century Gothic" panose="020B0502020202020204" pitchFamily="34" charset="0"/>
          </a:endParaRPr>
        </a:p>
      </dsp:txBody>
      <dsp:txXfrm>
        <a:off x="70537" y="76950"/>
        <a:ext cx="4865156" cy="130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B24FC-7C83-443C-BABB-37CA957389AB}">
      <dsp:nvSpPr>
        <dsp:cNvPr id="0" name=""/>
        <dsp:cNvSpPr/>
      </dsp:nvSpPr>
      <dsp:spPr>
        <a:xfrm rot="5400000">
          <a:off x="2386803" y="-466360"/>
          <a:ext cx="1685343" cy="303950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Operation and Algebraic Thinking</a:t>
          </a:r>
          <a:endParaRPr lang="en-US" sz="1600" b="1"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Numbers and Operations in Base Ten</a:t>
          </a:r>
          <a:endParaRPr lang="en-US" sz="1600" b="1"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Measurement and Data</a:t>
          </a:r>
          <a:endParaRPr lang="en-US" sz="1600" b="1"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Geometry </a:t>
          </a:r>
          <a:endParaRPr lang="en-US" sz="1600" b="1" kern="1200" dirty="0">
            <a:latin typeface="Century Gothic" panose="020B0502020202020204" pitchFamily="34" charset="0"/>
          </a:endParaRPr>
        </a:p>
      </dsp:txBody>
      <dsp:txXfrm rot="-5400000">
        <a:off x="1709722" y="292993"/>
        <a:ext cx="2957233" cy="1520799"/>
      </dsp:txXfrm>
    </dsp:sp>
    <dsp:sp modelId="{3625F745-4CEA-4FDE-9B7D-559670D53201}">
      <dsp:nvSpPr>
        <dsp:cNvPr id="0" name=""/>
        <dsp:cNvSpPr/>
      </dsp:nvSpPr>
      <dsp:spPr>
        <a:xfrm>
          <a:off x="0" y="52"/>
          <a:ext cx="1709722" cy="2106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0" i="0" kern="1200"/>
            <a:t>Focus will be on: </a:t>
          </a:r>
          <a:endParaRPr lang="en-US" sz="3400" kern="1200"/>
        </a:p>
      </dsp:txBody>
      <dsp:txXfrm>
        <a:off x="83462" y="83514"/>
        <a:ext cx="1542798" cy="1939755"/>
      </dsp:txXfrm>
    </dsp:sp>
    <dsp:sp modelId="{73A943FE-AAFD-42D7-8464-278B496E955B}">
      <dsp:nvSpPr>
        <dsp:cNvPr id="0" name=""/>
        <dsp:cNvSpPr/>
      </dsp:nvSpPr>
      <dsp:spPr>
        <a:xfrm rot="5400000">
          <a:off x="2386803" y="1725327"/>
          <a:ext cx="1685343" cy="3039505"/>
        </a:xfrm>
        <a:prstGeom prst="round2SameRect">
          <a:avLst/>
        </a:prstGeom>
        <a:solidFill>
          <a:schemeClr val="accent5">
            <a:tint val="40000"/>
            <a:alpha val="90000"/>
            <a:hueOff val="996140"/>
            <a:satOff val="46832"/>
            <a:lumOff val="3876"/>
            <a:alphaOff val="0"/>
          </a:schemeClr>
        </a:solidFill>
        <a:ln w="12700" cap="flat" cmpd="sng" algn="ctr">
          <a:solidFill>
            <a:schemeClr val="accent5">
              <a:tint val="40000"/>
              <a:alpha val="90000"/>
              <a:hueOff val="996140"/>
              <a:satOff val="46832"/>
              <a:lumOff val="3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Online access for students and parents can be found </a:t>
          </a:r>
          <a:r>
            <a:rPr lang="en-US" sz="1600" b="1" kern="1200" dirty="0">
              <a:latin typeface="Century Gothic" panose="020B0502020202020204" pitchFamily="34" charset="0"/>
            </a:rPr>
            <a:t>on</a:t>
          </a:r>
          <a:r>
            <a:rPr lang="en-US" sz="1600" b="1" i="0" kern="1200" dirty="0">
              <a:latin typeface="Century Gothic" panose="020B0502020202020204" pitchFamily="34" charset="0"/>
            </a:rPr>
            <a:t> </a:t>
          </a:r>
          <a:r>
            <a:rPr lang="en-US" sz="1600" b="1" kern="1200" dirty="0">
              <a:latin typeface="Century Gothic" panose="020B0502020202020204" pitchFamily="34" charset="0"/>
            </a:rPr>
            <a:t>your child’s </a:t>
          </a:r>
          <a:r>
            <a:rPr lang="en-US" sz="1600" b="1" kern="1200" dirty="0" err="1">
              <a:latin typeface="Century Gothic" panose="020B0502020202020204" pitchFamily="34" charset="0"/>
            </a:rPr>
            <a:t>ClassLink</a:t>
          </a:r>
          <a:r>
            <a:rPr lang="en-US" sz="1600" b="1" kern="1200" dirty="0">
              <a:latin typeface="Century Gothic" panose="020B0502020202020204" pitchFamily="34" charset="0"/>
            </a:rPr>
            <a:t> account. </a:t>
          </a:r>
        </a:p>
      </dsp:txBody>
      <dsp:txXfrm rot="-5400000">
        <a:off x="1709722" y="2484680"/>
        <a:ext cx="2957233" cy="1520799"/>
      </dsp:txXfrm>
    </dsp:sp>
    <dsp:sp modelId="{F37E73C3-D3B0-4E22-BB63-B5FFB99D5AC7}">
      <dsp:nvSpPr>
        <dsp:cNvPr id="0" name=""/>
        <dsp:cNvSpPr/>
      </dsp:nvSpPr>
      <dsp:spPr>
        <a:xfrm>
          <a:off x="0" y="2212065"/>
          <a:ext cx="1709722" cy="2106679"/>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0" i="0" kern="1200"/>
            <a:t>Online Access:</a:t>
          </a:r>
          <a:endParaRPr lang="en-US" sz="3400" kern="1200"/>
        </a:p>
      </dsp:txBody>
      <dsp:txXfrm>
        <a:off x="83462" y="2295527"/>
        <a:ext cx="1542798" cy="19397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212" cy="464505"/>
          </a:xfrm>
          <a:prstGeom prst="rect">
            <a:avLst/>
          </a:prstGeom>
          <a:noFill/>
          <a:ln>
            <a:noFill/>
          </a:ln>
        </p:spPr>
        <p:txBody>
          <a:bodyPr spcFirstLastPara="1" wrap="square" lIns="93151" tIns="46563" rIns="93151" bIns="46563"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1618" y="0"/>
            <a:ext cx="3037212" cy="464505"/>
          </a:xfrm>
          <a:prstGeom prst="rect">
            <a:avLst/>
          </a:prstGeom>
          <a:noFill/>
          <a:ln>
            <a:noFill/>
          </a:ln>
        </p:spPr>
        <p:txBody>
          <a:bodyPr spcFirstLastPara="1" wrap="square" lIns="93151" tIns="46563" rIns="93151" bIns="46563"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30320"/>
            <a:ext cx="3037212" cy="464505"/>
          </a:xfrm>
          <a:prstGeom prst="rect">
            <a:avLst/>
          </a:prstGeom>
          <a:noFill/>
          <a:ln>
            <a:noFill/>
          </a:ln>
        </p:spPr>
        <p:txBody>
          <a:bodyPr spcFirstLastPara="1" wrap="square" lIns="93151" tIns="46563" rIns="93151" bIns="46563"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pPr>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a:t>
            </a:fld>
            <a:endParaRPr/>
          </a:p>
        </p:txBody>
      </p:sp>
      <p:sp>
        <p:nvSpPr>
          <p:cNvPr id="111" name="Google Shape;11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1: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15</a:t>
            </a:fld>
            <a:endParaRPr/>
          </a:p>
        </p:txBody>
      </p:sp>
      <p:sp>
        <p:nvSpPr>
          <p:cNvPr id="253" name="Google Shape;25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0: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16</a:t>
            </a:fld>
            <a:endParaRPr/>
          </a:p>
        </p:txBody>
      </p:sp>
      <p:sp>
        <p:nvSpPr>
          <p:cNvPr id="205" name="Google Shape;20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3: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18</a:t>
            </a:fld>
            <a:endParaRPr/>
          </a:p>
        </p:txBody>
      </p:sp>
      <p:sp>
        <p:nvSpPr>
          <p:cNvPr id="222" name="Google Shape;22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5: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21</a:t>
            </a:fld>
            <a:endParaRPr/>
          </a:p>
        </p:txBody>
      </p:sp>
      <p:sp>
        <p:nvSpPr>
          <p:cNvPr id="236" name="Google Shape;23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8: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a:p>
        </p:txBody>
      </p:sp>
      <p:sp>
        <p:nvSpPr>
          <p:cNvPr id="246" name="Google Shape;246;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a:p>
        </p:txBody>
      </p:sp>
      <p:sp>
        <p:nvSpPr>
          <p:cNvPr id="164" name="Google Shape;16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dirty="0"/>
          </a:p>
        </p:txBody>
      </p:sp>
      <p:sp>
        <p:nvSpPr>
          <p:cNvPr id="173" name="Google Shape;17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a:p>
        </p:txBody>
      </p:sp>
      <p:sp>
        <p:nvSpPr>
          <p:cNvPr id="127" name="Google Shape;12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29</a:t>
            </a:fld>
            <a:endParaRPr/>
          </a:p>
        </p:txBody>
      </p:sp>
      <p:sp>
        <p:nvSpPr>
          <p:cNvPr id="261" name="Google Shape;261;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21: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2</a:t>
            </a:fld>
            <a:endParaRPr/>
          </a:p>
        </p:txBody>
      </p:sp>
      <p:sp>
        <p:nvSpPr>
          <p:cNvPr id="119" name="Google Shape;11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2: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4</a:t>
            </a:fld>
            <a:endParaRPr/>
          </a:p>
        </p:txBody>
      </p:sp>
      <p:sp>
        <p:nvSpPr>
          <p:cNvPr id="197" name="Google Shape;197;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2: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a:p>
        </p:txBody>
      </p:sp>
      <p:sp>
        <p:nvSpPr>
          <p:cNvPr id="141" name="Google Shape;14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a:p>
        </p:txBody>
      </p:sp>
      <p:sp>
        <p:nvSpPr>
          <p:cNvPr id="148" name="Google Shape;14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11</a:t>
            </a:fld>
            <a:endParaRPr/>
          </a:p>
        </p:txBody>
      </p:sp>
      <p:sp>
        <p:nvSpPr>
          <p:cNvPr id="189" name="Google Shape;18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1: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p:nvPr/>
        </p:nvSpPr>
        <p:spPr>
          <a:xfrm>
            <a:off x="3971618" y="8830320"/>
            <a:ext cx="3037212" cy="464505"/>
          </a:xfrm>
          <a:prstGeom prst="rect">
            <a:avLst/>
          </a:prstGeom>
          <a:noFill/>
          <a:ln>
            <a:noFill/>
          </a:ln>
        </p:spPr>
        <p:txBody>
          <a:bodyPr spcFirstLastPara="1" wrap="square" lIns="93151" tIns="46563" rIns="93151" bIns="46563"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12</a:t>
            </a:fld>
            <a:endParaRPr/>
          </a:p>
        </p:txBody>
      </p:sp>
      <p:sp>
        <p:nvSpPr>
          <p:cNvPr id="155" name="Google Shape;15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7:notes"/>
          <p:cNvSpPr txBox="1">
            <a:spLocks noGrp="1"/>
          </p:cNvSpPr>
          <p:nvPr>
            <p:ph type="body" idx="1"/>
          </p:nvPr>
        </p:nvSpPr>
        <p:spPr>
          <a:xfrm>
            <a:off x="700412" y="4415161"/>
            <a:ext cx="5609576" cy="4183694"/>
          </a:xfrm>
          <a:prstGeom prst="rect">
            <a:avLst/>
          </a:prstGeom>
          <a:noFill/>
          <a:ln>
            <a:noFill/>
          </a:ln>
        </p:spPr>
        <p:txBody>
          <a:bodyPr spcFirstLastPara="1" wrap="square" lIns="93151" tIns="46563" rIns="93151" bIns="46563" anchor="t" anchorCtr="0">
            <a:noAutofit/>
          </a:bodyPr>
          <a:lstStyle/>
          <a:p>
            <a:pPr marL="0" inden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a:p>
        </p:txBody>
      </p:sp>
      <p:sp>
        <p:nvSpPr>
          <p:cNvPr id="182" name="Google Shape;18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700412" y="4415161"/>
            <a:ext cx="5609576" cy="4183694"/>
          </a:xfrm>
          <a:prstGeom prst="rect">
            <a:avLst/>
          </a:prstGeom>
        </p:spPr>
        <p:txBody>
          <a:bodyPr spcFirstLastPara="1" wrap="square" lIns="93151" tIns="46563" rIns="93151" bIns="46563" anchor="t" anchorCtr="0">
            <a:noAutofit/>
          </a:bodyPr>
          <a:lstStyle/>
          <a:p>
            <a:pPr marL="0" indent="0"/>
            <a:endParaRPr dirty="0"/>
          </a:p>
        </p:txBody>
      </p:sp>
      <p:sp>
        <p:nvSpPr>
          <p:cNvPr id="269" name="Google Shape;269;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5979034"/>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9242919"/>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6203937"/>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57745234"/>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2742756"/>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4604746"/>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33260319"/>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4676388"/>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73985097"/>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8357996"/>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413933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6128237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p:spli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ariesrules.blogspot.com/2012_08_01_archiv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creativecommons.org/licenses/by-nc/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reepngimg.com/png/21964-iphone-apple-file"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ngimg.com/download/62486"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mazon.com/hz/wishlist/ls/2SQRCBYMN8HAH?ref_=wl_shar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nam12.safelinks.protection.outlook.com/?url=https%3A%2F%2Fwww.youtube.com%2Fwatch%3Fv%3DafmjZK1cVdU&amp;data=05%7C01%7CMari_Atherton%40chino.k12.ca.us%7C539a38a897e24de9415308da7bed360b%7C3776f2da0b9a47abbffaaf60c3c4418c%7C1%7C0%7C637958555978189843%7CUnknown%7CTWFpbGZsb3d8eyJWIjoiMC4wLjAwMDAiLCJQIjoiV2luMzIiLCJBTiI6Ik1haWwiLCJXVCI6Mn0%3D%7C3000%7C%7C%7C&amp;sdata=Ajaq1U%2BeRsSqXkh8uITwRnEzQA1VKxcOd9prazpehLk%3D&amp;reserve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pngimg.com/download/60762" TargetMode="External"/><Relationship Id="rId3" Type="http://schemas.openxmlformats.org/officeDocument/2006/relationships/hyperlink" Target="https://www.amazon.com/hz/wishlist/ls/2SQRCBYMN8HAH?ref_=wl_share" TargetMode="External"/><Relationship Id="rId7" Type="http://schemas.openxmlformats.org/officeDocument/2006/relationships/image" Target="../media/image41.png"/><Relationship Id="rId2" Type="http://schemas.openxmlformats.org/officeDocument/2006/relationships/hyperlink" Target="https://www.raz-kids.com/" TargetMode="External"/><Relationship Id="rId1" Type="http://schemas.openxmlformats.org/officeDocument/2006/relationships/slideLayout" Target="../slideLayouts/slideLayout2.xml"/><Relationship Id="rId6" Type="http://schemas.openxmlformats.org/officeDocument/2006/relationships/hyperlink" Target="https://www.freepngimg.com/png/24970-star-transparent-background" TargetMode="External"/><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13"/>
        <p:cNvGrpSpPr/>
        <p:nvPr/>
      </p:nvGrpSpPr>
      <p:grpSpPr>
        <a:xfrm>
          <a:off x="0" y="0"/>
          <a:ext cx="0" cy="0"/>
          <a:chOff x="0" y="0"/>
          <a:chExt cx="0" cy="0"/>
        </a:xfrm>
      </p:grpSpPr>
      <p:sp>
        <p:nvSpPr>
          <p:cNvPr id="116" name="Google Shape;116;p1"/>
          <p:cNvSpPr txBox="1"/>
          <p:nvPr/>
        </p:nvSpPr>
        <p:spPr>
          <a:xfrm>
            <a:off x="0" y="257176"/>
            <a:ext cx="9105900" cy="666750"/>
          </a:xfrm>
          <a:prstGeom prst="rect">
            <a:avLst/>
          </a:prstGeom>
        </p:spPr>
        <p:txBody>
          <a:bodyPr spcFirstLastPara="1" vert="horz" lIns="91440" tIns="45720" rIns="91440" bIns="45720" rtlCol="0" anchor="b" anchorCtr="0">
            <a:normAutofit lnSpcReduction="10000"/>
          </a:bodyPr>
          <a:lstStyle/>
          <a:p>
            <a:pPr marL="0" marR="0" lvl="0" indent="0" algn="ctr">
              <a:lnSpc>
                <a:spcPct val="90000"/>
              </a:lnSpc>
              <a:spcBef>
                <a:spcPct val="0"/>
              </a:spcBef>
              <a:spcAft>
                <a:spcPts val="600"/>
              </a:spcAft>
              <a:buClr>
                <a:srgbClr val="EEB1EC"/>
              </a:buClr>
              <a:buSzPts val="4500"/>
            </a:pPr>
            <a:r>
              <a:rPr lang="en-US" sz="3800" b="1" i="0" u="none" kern="1200" dirty="0">
                <a:solidFill>
                  <a:schemeClr val="tx1"/>
                </a:solidFill>
                <a:latin typeface="+mj-lt"/>
                <a:ea typeface="+mj-ea"/>
                <a:cs typeface="+mj-cs"/>
                <a:sym typeface="Century Gothic"/>
              </a:rPr>
              <a:t>Welcome to Back to School Night</a:t>
            </a:r>
            <a:r>
              <a:rPr lang="en-US" sz="3800" dirty="0">
                <a:latin typeface="+mj-lt"/>
                <a:ea typeface="+mj-ea"/>
                <a:cs typeface="+mj-cs"/>
                <a:sym typeface="Century Gothic"/>
              </a:rPr>
              <a:t> </a:t>
            </a:r>
            <a:r>
              <a:rPr lang="en-US" sz="3800" b="1" i="0" u="none" kern="1200" dirty="0">
                <a:solidFill>
                  <a:schemeClr val="tx1"/>
                </a:solidFill>
                <a:latin typeface="+mj-lt"/>
                <a:ea typeface="+mj-ea"/>
                <a:cs typeface="+mj-cs"/>
                <a:sym typeface="Century Gothic"/>
              </a:rPr>
              <a:t>2022-2023</a:t>
            </a:r>
            <a:endParaRPr lang="en-US" sz="3800" kern="1200" dirty="0">
              <a:solidFill>
                <a:schemeClr val="tx1"/>
              </a:solidFill>
              <a:latin typeface="+mj-lt"/>
              <a:ea typeface="+mj-ea"/>
              <a:cs typeface="+mj-cs"/>
            </a:endParaRPr>
          </a:p>
        </p:txBody>
      </p:sp>
      <p:sp>
        <p:nvSpPr>
          <p:cNvPr id="114" name="Google Shape;114;p1"/>
          <p:cNvSpPr txBox="1">
            <a:spLocks noGrp="1"/>
          </p:cNvSpPr>
          <p:nvPr>
            <p:ph type="subTitle" idx="1"/>
          </p:nvPr>
        </p:nvSpPr>
        <p:spPr>
          <a:xfrm>
            <a:off x="630936" y="5676900"/>
            <a:ext cx="2491737" cy="809624"/>
          </a:xfrm>
          <a:prstGeom prst="rect">
            <a:avLst/>
          </a:prstGeom>
        </p:spPr>
        <p:txBody>
          <a:bodyPr spcFirstLastPara="1" vert="horz" lIns="91440" tIns="45720" rIns="91440" bIns="45720" rtlCol="0" anchor="t" anchorCtr="0">
            <a:normAutofit lnSpcReduction="10000"/>
          </a:bodyPr>
          <a:lstStyle/>
          <a:p>
            <a:pPr lvl="0" algn="l" defTabSz="914400">
              <a:spcBef>
                <a:spcPts val="1000"/>
              </a:spcBef>
              <a:spcAft>
                <a:spcPts val="0"/>
              </a:spcAft>
              <a:buSzPts val="2000"/>
            </a:pPr>
            <a:r>
              <a:rPr lang="en-US" sz="1700" b="1" i="0" u="none" kern="1200" dirty="0">
                <a:solidFill>
                  <a:schemeClr val="tx1"/>
                </a:solidFill>
                <a:latin typeface="+mn-lt"/>
                <a:ea typeface="+mn-ea"/>
                <a:cs typeface="+mn-cs"/>
                <a:sym typeface="Century Gothic"/>
              </a:rPr>
              <a:t>SECOND GRADE</a:t>
            </a:r>
            <a:endParaRPr lang="en-US" sz="1700" kern="1200" dirty="0">
              <a:solidFill>
                <a:schemeClr val="tx1"/>
              </a:solidFill>
              <a:latin typeface="+mn-lt"/>
              <a:ea typeface="+mn-ea"/>
              <a:cs typeface="+mn-cs"/>
            </a:endParaRPr>
          </a:p>
          <a:p>
            <a:pPr lvl="0" algn="l" defTabSz="914400">
              <a:spcBef>
                <a:spcPts val="1000"/>
              </a:spcBef>
              <a:spcAft>
                <a:spcPts val="0"/>
              </a:spcAft>
              <a:buSzPts val="2000"/>
            </a:pPr>
            <a:r>
              <a:rPr lang="en-US" sz="1700" b="1" i="0" u="none" kern="1200" dirty="0">
                <a:solidFill>
                  <a:schemeClr val="tx1"/>
                </a:solidFill>
                <a:latin typeface="+mn-lt"/>
                <a:ea typeface="+mn-ea"/>
                <a:cs typeface="+mn-cs"/>
                <a:sym typeface="Century Gothic"/>
              </a:rPr>
              <a:t>TRACK D</a:t>
            </a:r>
            <a:endParaRPr lang="en-US" sz="1700" kern="1200" dirty="0">
              <a:solidFill>
                <a:schemeClr val="tx1"/>
              </a:solidFill>
              <a:latin typeface="+mn-lt"/>
              <a:ea typeface="+mn-ea"/>
              <a:cs typeface="+mn-cs"/>
            </a:endParaRPr>
          </a:p>
        </p:txBody>
      </p:sp>
      <p:pic>
        <p:nvPicPr>
          <p:cNvPr id="2050" name="Picture 2">
            <a:extLst>
              <a:ext uri="{FF2B5EF4-FFF2-40B4-BE49-F238E27FC236}">
                <a16:creationId xmlns:a16="http://schemas.microsoft.com/office/drawing/2014/main" id="{38A5E4A8-3339-49CB-BCE0-8186444B03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5220" y="2940416"/>
            <a:ext cx="4053586" cy="37387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04991E-1BB5-46F8-B182-1CB8D23ECAB0}"/>
              </a:ext>
            </a:extLst>
          </p:cNvPr>
          <p:cNvSpPr/>
          <p:nvPr/>
        </p:nvSpPr>
        <p:spPr>
          <a:xfrm flipH="1" flipV="1">
            <a:off x="97972" y="87086"/>
            <a:ext cx="8969828" cy="679268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4" name="TextBox 3">
            <a:extLst>
              <a:ext uri="{FF2B5EF4-FFF2-40B4-BE49-F238E27FC236}">
                <a16:creationId xmlns:a16="http://schemas.microsoft.com/office/drawing/2014/main" id="{2A42EBA1-3F03-6AEA-3881-4D24CCA8FE47}"/>
              </a:ext>
            </a:extLst>
          </p:cNvPr>
          <p:cNvSpPr txBox="1"/>
          <p:nvPr/>
        </p:nvSpPr>
        <p:spPr>
          <a:xfrm>
            <a:off x="533401" y="923926"/>
            <a:ext cx="8277224" cy="2246769"/>
          </a:xfrm>
          <a:prstGeom prst="rect">
            <a:avLst/>
          </a:prstGeom>
          <a:noFill/>
        </p:spPr>
        <p:txBody>
          <a:bodyPr wrap="square" rtlCol="0">
            <a:spAutoFit/>
          </a:bodyPr>
          <a:lstStyle/>
          <a:p>
            <a:r>
              <a:rPr lang="en-US" sz="2800" dirty="0"/>
              <a:t>Please find your child’s seat. Log in to their computer. Their  username and password are provided on the red card. Please login and follow the directions on the paper provided! Please raise your hand if you need assistance.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222853-26DF-4069-9677-B1BA6A5BD749}"/>
              </a:ext>
            </a:extLst>
          </p:cNvPr>
          <p:cNvPicPr>
            <a:picLocks noGrp="1" noChangeAspect="1"/>
          </p:cNvPicPr>
          <p:nvPr>
            <p:ph idx="1"/>
          </p:nvPr>
        </p:nvPicPr>
        <p:blipFill>
          <a:blip r:embed="rId3"/>
          <a:stretch>
            <a:fillRect/>
          </a:stretch>
        </p:blipFill>
        <p:spPr>
          <a:xfrm>
            <a:off x="857956" y="643467"/>
            <a:ext cx="7428086" cy="5571065"/>
          </a:xfrm>
          <a:prstGeom prst="rect">
            <a:avLst/>
          </a:prstGeom>
          <a:ln>
            <a:noFill/>
          </a:ln>
        </p:spPr>
      </p:pic>
    </p:spTree>
    <p:extLst>
      <p:ext uri="{BB962C8B-B14F-4D97-AF65-F5344CB8AC3E}">
        <p14:creationId xmlns:p14="http://schemas.microsoft.com/office/powerpoint/2010/main" val="660030409"/>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473201" y="-95250"/>
            <a:ext cx="5803773" cy="1333500"/>
          </a:xfrm>
          <a:prstGeom prst="rect">
            <a:avLst/>
          </a:prstGeom>
        </p:spPr>
        <p:txBody>
          <a:bodyPr spcFirstLastPara="1" lIns="91425" tIns="45700" rIns="91425" bIns="45700" anchor="b" anchorCtr="0">
            <a:normAutofit/>
          </a:bodyPr>
          <a:lstStyle/>
          <a:p>
            <a:pPr marL="0" lvl="0" indent="0" algn="ctr" rtl="0">
              <a:spcBef>
                <a:spcPts val="0"/>
              </a:spcBef>
              <a:spcAft>
                <a:spcPts val="0"/>
              </a:spcAft>
              <a:buClr>
                <a:srgbClr val="EEB1EC"/>
              </a:buClr>
              <a:buSzPts val="4500"/>
              <a:buFont typeface="Century Gothic"/>
              <a:buNone/>
            </a:pPr>
            <a:r>
              <a:rPr lang="en-US" sz="6000" b="1" i="0" u="none" dirty="0">
                <a:solidFill>
                  <a:srgbClr val="FF0000"/>
                </a:solidFill>
                <a:latin typeface="Century Gothic"/>
                <a:ea typeface="Century Gothic"/>
                <a:cs typeface="Century Gothic"/>
                <a:sym typeface="Century Gothic"/>
              </a:rPr>
              <a:t>Classwork</a:t>
            </a:r>
            <a:endParaRPr lang="en-US" sz="6000" dirty="0">
              <a:solidFill>
                <a:srgbClr val="FF0000"/>
              </a:solidFill>
            </a:endParaRPr>
          </a:p>
        </p:txBody>
      </p:sp>
      <p:sp>
        <p:nvSpPr>
          <p:cNvPr id="193" name="Google Shape;193;p11"/>
          <p:cNvSpPr txBox="1">
            <a:spLocks noGrp="1"/>
          </p:cNvSpPr>
          <p:nvPr>
            <p:ph idx="1"/>
          </p:nvPr>
        </p:nvSpPr>
        <p:spPr>
          <a:xfrm>
            <a:off x="473201" y="2121407"/>
            <a:ext cx="4232149" cy="4593717"/>
          </a:xfrm>
          <a:prstGeom prst="rect">
            <a:avLst/>
          </a:prstGeom>
        </p:spPr>
        <p:txBody>
          <a:bodyPr spcFirstLastPara="1" lIns="91425" tIns="45700" rIns="91425" bIns="45700" anchor="t" anchorCtr="0">
            <a:normAutofit lnSpcReduction="10000"/>
          </a:bodyPr>
          <a:lstStyle/>
          <a:p>
            <a:pPr marL="342900" marR="0" lvl="0" indent="-342900" rtl="0">
              <a:spcBef>
                <a:spcPts val="0"/>
              </a:spcBef>
              <a:spcAft>
                <a:spcPts val="0"/>
              </a:spcAft>
              <a:buClr>
                <a:srgbClr val="EF53A5"/>
              </a:buClr>
              <a:buSzPts val="2240"/>
              <a:buFont typeface="Noto Sans Symbols"/>
              <a:buChar char="►"/>
            </a:pPr>
            <a:r>
              <a:rPr lang="en-US" sz="2800" b="0" i="0" u="none" dirty="0">
                <a:latin typeface="Cambria" panose="02040503050406030204" pitchFamily="18" charset="0"/>
                <a:ea typeface="Cambria" panose="02040503050406030204" pitchFamily="18" charset="0"/>
                <a:cs typeface="Century Gothic"/>
                <a:sym typeface="Century Gothic"/>
              </a:rPr>
              <a:t>It is important that each student completes his/her classwork.  If classwork is not finished in the time allotted, the student </a:t>
            </a:r>
            <a:r>
              <a:rPr lang="en-US" sz="2800" b="0" u="none" dirty="0">
                <a:latin typeface="Cambria" panose="02040503050406030204" pitchFamily="18" charset="0"/>
                <a:ea typeface="Cambria" panose="02040503050406030204" pitchFamily="18" charset="0"/>
                <a:cs typeface="Century Gothic"/>
                <a:sym typeface="Century Gothic"/>
              </a:rPr>
              <a:t>will </a:t>
            </a:r>
            <a:r>
              <a:rPr lang="en-US" sz="2800" b="0" i="0" u="none" dirty="0">
                <a:latin typeface="Cambria" panose="02040503050406030204" pitchFamily="18" charset="0"/>
                <a:ea typeface="Cambria" panose="02040503050406030204" pitchFamily="18" charset="0"/>
                <a:cs typeface="Century Gothic"/>
                <a:sym typeface="Century Gothic"/>
              </a:rPr>
              <a:t>have to complete it at during recess or at home.</a:t>
            </a:r>
          </a:p>
          <a:p>
            <a:pPr marL="342900" marR="0" lvl="0" indent="-342900" rtl="0">
              <a:spcBef>
                <a:spcPts val="0"/>
              </a:spcBef>
              <a:spcAft>
                <a:spcPts val="0"/>
              </a:spcAft>
              <a:buClr>
                <a:srgbClr val="EF53A5"/>
              </a:buClr>
              <a:buSzPts val="2240"/>
              <a:buFont typeface="Noto Sans Symbols"/>
              <a:buChar char="►"/>
            </a:pPr>
            <a:r>
              <a:rPr lang="en-US" sz="2800" dirty="0">
                <a:latin typeface="Cambria" panose="02040503050406030204" pitchFamily="18" charset="0"/>
                <a:ea typeface="Cambria" panose="02040503050406030204" pitchFamily="18" charset="0"/>
                <a:cs typeface="Century Gothic"/>
                <a:sym typeface="Century Gothic"/>
              </a:rPr>
              <a:t>Please check your child’s  “ Take Home” folder daily</a:t>
            </a:r>
            <a:r>
              <a:rPr lang="en-US" sz="2400" dirty="0">
                <a:latin typeface="Cambria" panose="02040503050406030204" pitchFamily="18" charset="0"/>
                <a:ea typeface="Cambria" panose="02040503050406030204" pitchFamily="18" charset="0"/>
                <a:cs typeface="Century Gothic"/>
                <a:sym typeface="Century Gothic"/>
              </a:rPr>
              <a:t>.</a:t>
            </a:r>
          </a:p>
          <a:p>
            <a:pPr marL="342900" marR="0" lvl="0" indent="-342900" rtl="0">
              <a:spcBef>
                <a:spcPts val="0"/>
              </a:spcBef>
              <a:spcAft>
                <a:spcPts val="0"/>
              </a:spcAft>
              <a:buClr>
                <a:srgbClr val="EF53A5"/>
              </a:buClr>
              <a:buSzPts val="2240"/>
              <a:buFont typeface="Noto Sans Symbols"/>
              <a:buChar char="►"/>
            </a:pPr>
            <a:endParaRPr lang="en-US" sz="1900" b="0" i="0" u="none" dirty="0">
              <a:latin typeface="Century Gothic"/>
              <a:ea typeface="Century Gothic"/>
              <a:cs typeface="Century Gothic"/>
              <a:sym typeface="Century Gothic"/>
            </a:endParaRPr>
          </a:p>
        </p:txBody>
      </p:sp>
      <p:pic>
        <p:nvPicPr>
          <p:cNvPr id="194" name="Google Shape;194;p11" descr="Image result for class work"/>
          <p:cNvPicPr preferRelativeResize="0"/>
          <p:nvPr/>
        </p:nvPicPr>
        <p:blipFill rotWithShape="1">
          <a:blip r:embed="rId3"/>
          <a:stretch/>
        </p:blipFill>
        <p:spPr>
          <a:xfrm>
            <a:off x="4574286" y="1898783"/>
            <a:ext cx="4094226" cy="3060433"/>
          </a:xfrm>
          <a:prstGeom prst="rect">
            <a:avLst/>
          </a:prstGeom>
          <a:noFill/>
        </p:spPr>
      </p:pic>
      <p:sp>
        <p:nvSpPr>
          <p:cNvPr id="5" name="Rectangle 4">
            <a:extLst>
              <a:ext uri="{FF2B5EF4-FFF2-40B4-BE49-F238E27FC236}">
                <a16:creationId xmlns:a16="http://schemas.microsoft.com/office/drawing/2014/main" id="{44CD7BA6-BCF1-4586-88A3-A3A4350DFF87}"/>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429369" y="197899"/>
            <a:ext cx="8263890" cy="1434415"/>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Grading Policy</a:t>
            </a:r>
            <a:endParaRPr lang="en-US" sz="4300" dirty="0"/>
          </a:p>
        </p:txBody>
      </p:sp>
      <p:graphicFrame>
        <p:nvGraphicFramePr>
          <p:cNvPr id="163" name="Google Shape;159;p7">
            <a:extLst>
              <a:ext uri="{FF2B5EF4-FFF2-40B4-BE49-F238E27FC236}">
                <a16:creationId xmlns:a16="http://schemas.microsoft.com/office/drawing/2014/main" id="{7D919B9A-2A64-466B-8AE2-AB2CC9B7F336}"/>
              </a:ext>
            </a:extLst>
          </p:cNvPr>
          <p:cNvGraphicFramePr>
            <a:graphicFrameLocks noGrp="1"/>
          </p:cNvGraphicFramePr>
          <p:nvPr>
            <p:ph idx="1"/>
            <p:extLst>
              <p:ext uri="{D42A27DB-BD31-4B8C-83A1-F6EECF244321}">
                <p14:modId xmlns:p14="http://schemas.microsoft.com/office/powerpoint/2010/main" val="3932934985"/>
              </p:ext>
            </p:extLst>
          </p:nvPr>
        </p:nvGraphicFramePr>
        <p:xfrm>
          <a:off x="429369" y="2071316"/>
          <a:ext cx="5006231"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0" name="Google Shape;160;p7"/>
          <p:cNvSpPr txBox="1"/>
          <p:nvPr/>
        </p:nvSpPr>
        <p:spPr>
          <a:xfrm>
            <a:off x="565150" y="1963737"/>
            <a:ext cx="18415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chemeClr val="lt1"/>
              </a:buClr>
              <a:buSzPts val="2400"/>
              <a:buFont typeface="Century Gothic"/>
              <a:buNone/>
            </a:pPr>
            <a:endParaRPr lang="en-US" sz="2400" b="0" i="0" u="none">
              <a:solidFill>
                <a:schemeClr val="lt1"/>
              </a:solidFill>
              <a:latin typeface="Comic Sans MS"/>
              <a:ea typeface="Comic Sans MS"/>
              <a:cs typeface="Comic Sans MS"/>
              <a:sym typeface="Comic Sans MS"/>
            </a:endParaRPr>
          </a:p>
          <a:p>
            <a:pPr marL="0" marR="0" lvl="0" indent="0" algn="l" rtl="0">
              <a:spcBef>
                <a:spcPts val="0"/>
              </a:spcBef>
              <a:spcAft>
                <a:spcPts val="600"/>
              </a:spcAft>
              <a:buNone/>
            </a:pPr>
            <a:endParaRPr lang="en-US" sz="2400" b="0" i="0" u="none">
              <a:solidFill>
                <a:schemeClr val="lt1"/>
              </a:solidFill>
              <a:latin typeface="Comic Sans MS"/>
              <a:ea typeface="Comic Sans MS"/>
              <a:cs typeface="Comic Sans MS"/>
              <a:sym typeface="Comic Sans MS"/>
            </a:endParaRPr>
          </a:p>
        </p:txBody>
      </p:sp>
      <p:sp>
        <p:nvSpPr>
          <p:cNvPr id="6" name="Rectangle 5">
            <a:extLst>
              <a:ext uri="{FF2B5EF4-FFF2-40B4-BE49-F238E27FC236}">
                <a16:creationId xmlns:a16="http://schemas.microsoft.com/office/drawing/2014/main" id="{947EC674-58E4-4A02-BB19-454C9C32A6A1}"/>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3C3E01C4-4714-4EF0-BDD3-07018BC3F9F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901837" y="3689690"/>
            <a:ext cx="3435822" cy="2834553"/>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2900" y="723406"/>
            <a:ext cx="2425514" cy="2966851"/>
          </a:xfrm>
          <a:prstGeom prst="rect">
            <a:avLst/>
          </a:prstGeom>
        </p:spPr>
        <p:txBody>
          <a:bodyPr spcFirstLastPara="1" vert="horz" lIns="91440" tIns="45720" rIns="91440" bIns="45720" rtlCol="0" anchor="b" anchorCtr="0">
            <a:normAutofit/>
          </a:bodyPr>
          <a:lstStyle/>
          <a:p>
            <a:pPr marL="0" lvl="0" indent="0" algn="ctr" defTabSz="914400">
              <a:spcAft>
                <a:spcPts val="0"/>
              </a:spcAft>
              <a:buClr>
                <a:srgbClr val="EEB1EC"/>
              </a:buClr>
              <a:buSzPts val="4000"/>
            </a:pPr>
            <a:r>
              <a:rPr lang="en-US" sz="4300" b="1" i="0" u="none" kern="1200" dirty="0">
                <a:solidFill>
                  <a:schemeClr val="tx1"/>
                </a:solidFill>
                <a:latin typeface="Century Gothic" panose="020B0502020202020204" pitchFamily="34" charset="0"/>
                <a:sym typeface="Century Gothic"/>
              </a:rPr>
              <a:t>Grading Scale</a:t>
            </a:r>
            <a:endParaRPr lang="en-US" sz="4300" kern="1200" dirty="0">
              <a:solidFill>
                <a:schemeClr val="tx1"/>
              </a:solidFill>
              <a:latin typeface="Century Gothic" panose="020B0502020202020204" pitchFamily="34" charset="0"/>
            </a:endParaRPr>
          </a:p>
        </p:txBody>
      </p:sp>
      <p:pic>
        <p:nvPicPr>
          <p:cNvPr id="186" name="Google Shape;186;p10" descr="Image result for grade clip art"/>
          <p:cNvPicPr preferRelativeResize="0"/>
          <p:nvPr/>
        </p:nvPicPr>
        <p:blipFill rotWithShape="1">
          <a:blip r:embed="rId3">
            <a:alphaModFix/>
          </a:blip>
          <a:srcRect/>
          <a:stretch/>
        </p:blipFill>
        <p:spPr>
          <a:xfrm>
            <a:off x="790129" y="701633"/>
            <a:ext cx="1582957" cy="1301338"/>
          </a:xfrm>
          <a:prstGeom prst="rect">
            <a:avLst/>
          </a:prstGeom>
          <a:noFill/>
          <a:ln>
            <a:noFill/>
          </a:ln>
        </p:spPr>
      </p:pic>
      <p:graphicFrame>
        <p:nvGraphicFramePr>
          <p:cNvPr id="185" name="Google Shape;185;p10"/>
          <p:cNvGraphicFramePr/>
          <p:nvPr>
            <p:extLst>
              <p:ext uri="{D42A27DB-BD31-4B8C-83A1-F6EECF244321}">
                <p14:modId xmlns:p14="http://schemas.microsoft.com/office/powerpoint/2010/main" val="2630387869"/>
              </p:ext>
            </p:extLst>
          </p:nvPr>
        </p:nvGraphicFramePr>
        <p:xfrm>
          <a:off x="3687188" y="701633"/>
          <a:ext cx="4973506" cy="5454737"/>
        </p:xfrm>
        <a:graphic>
          <a:graphicData uri="http://schemas.openxmlformats.org/drawingml/2006/table">
            <a:tbl>
              <a:tblPr firstRow="1" bandRow="1">
                <a:noFill/>
                <a:tableStyleId>{C1C141BE-897D-42AC-9995-D2A7550FEB45}</a:tableStyleId>
              </a:tblPr>
              <a:tblGrid>
                <a:gridCol w="2348237">
                  <a:extLst>
                    <a:ext uri="{9D8B030D-6E8A-4147-A177-3AD203B41FA5}">
                      <a16:colId xmlns:a16="http://schemas.microsoft.com/office/drawing/2014/main" val="20000"/>
                    </a:ext>
                  </a:extLst>
                </a:gridCol>
                <a:gridCol w="2625269">
                  <a:extLst>
                    <a:ext uri="{9D8B030D-6E8A-4147-A177-3AD203B41FA5}">
                      <a16:colId xmlns:a16="http://schemas.microsoft.com/office/drawing/2014/main" val="20001"/>
                    </a:ext>
                  </a:extLst>
                </a:gridCol>
              </a:tblGrid>
              <a:tr h="439641">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a:solidFill>
                            <a:srgbClr val="FFFFFF"/>
                          </a:solidFill>
                          <a:latin typeface="Century Gothic"/>
                          <a:ea typeface="Century Gothic"/>
                          <a:cs typeface="Century Gothic"/>
                          <a:sym typeface="Century Gothic"/>
                        </a:rPr>
                        <a:t>Grade/Number</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a:solidFill>
                            <a:srgbClr val="FFFFFF"/>
                          </a:solidFill>
                          <a:latin typeface="Century Gothic"/>
                          <a:ea typeface="Century Gothic"/>
                          <a:cs typeface="Century Gothic"/>
                          <a:sym typeface="Century Gothic"/>
                        </a:rPr>
                        <a:t>Meaning</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4- Excelling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a:solidFill>
                            <a:srgbClr val="000000"/>
                          </a:solidFill>
                          <a:latin typeface="Century Gothic"/>
                          <a:ea typeface="Century Gothic"/>
                          <a:cs typeface="Century Gothic"/>
                          <a:sym typeface="Century Gothic"/>
                        </a:rPr>
                        <a:t>Student is at the Excelling level of performance. They have an in-depth understanding of grade level performance standards expected at this point in the school year. </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1"/>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3- Achieving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a:solidFill>
                            <a:srgbClr val="000000"/>
                          </a:solidFill>
                          <a:latin typeface="Century Gothic"/>
                          <a:ea typeface="Century Gothic"/>
                          <a:cs typeface="Century Gothic"/>
                          <a:sym typeface="Century Gothic"/>
                        </a:rPr>
                        <a:t>Student is at the Achieving level of performance. They are consistently meeting the grade level performance standards expected at this point in the year. </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2"/>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2- Progressing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a:solidFill>
                            <a:srgbClr val="000000"/>
                          </a:solidFill>
                          <a:latin typeface="Century Gothic"/>
                          <a:ea typeface="Century Gothic"/>
                          <a:cs typeface="Century Gothic"/>
                          <a:sym typeface="Century Gothic"/>
                        </a:rPr>
                        <a:t>Student is at the Progressing level of performance. They are partially meeting the grade level performance standards expected at this point in the year. </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3"/>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1- Beginning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a:solidFill>
                            <a:srgbClr val="000000"/>
                          </a:solidFill>
                          <a:latin typeface="Century Gothic"/>
                          <a:ea typeface="Century Gothic"/>
                          <a:cs typeface="Century Gothic"/>
                          <a:sym typeface="Century Gothic"/>
                        </a:rPr>
                        <a:t>Student is at the Beginning/Standard Not Met level and is not yet meeting grade level performance standards expected at this point in the year. </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CA36D236-04CC-4833-9B4D-1B1C989A6F81}"/>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9FF0B90-B0A1-48C3-B8F8-7FB58B48581E}"/>
              </a:ext>
            </a:extLst>
          </p:cNvPr>
          <p:cNvSpPr txBox="1"/>
          <p:nvPr/>
        </p:nvSpPr>
        <p:spPr>
          <a:xfrm>
            <a:off x="399722" y="4007264"/>
            <a:ext cx="2880360" cy="1631216"/>
          </a:xfrm>
          <a:prstGeom prst="rect">
            <a:avLst/>
          </a:prstGeom>
          <a:noFill/>
        </p:spPr>
        <p:txBody>
          <a:bodyPr wrap="square" rtlCol="0">
            <a:spAutoFit/>
          </a:bodyPr>
          <a:lstStyle/>
          <a:p>
            <a:pPr lvl="0"/>
            <a:r>
              <a:rPr lang="en-US" sz="2000" b="0" i="0" dirty="0">
                <a:latin typeface="Century Gothic" panose="020B0502020202020204" pitchFamily="34" charset="0"/>
              </a:rPr>
              <a:t>Standards Based Grading Report Card, resulting in students receiving the grades of 1, 2, 3, and 4.</a:t>
            </a:r>
            <a:endParaRPr lang="en-US" sz="2000" dirty="0">
              <a:latin typeface="Century Gothic" panose="020B0502020202020204" pitchFamily="34" charset="0"/>
            </a:endParaRP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pic>
        <p:nvPicPr>
          <p:cNvPr id="274" name="Google Shape;274;p22" descr="Image result for remind"/>
          <p:cNvPicPr preferRelativeResize="0"/>
          <p:nvPr/>
        </p:nvPicPr>
        <p:blipFill rotWithShape="1">
          <a:blip r:embed="rId3"/>
          <a:stretch/>
        </p:blipFill>
        <p:spPr>
          <a:xfrm>
            <a:off x="4828908" y="2286444"/>
            <a:ext cx="3400323" cy="1771229"/>
          </a:xfrm>
          <a:prstGeom prst="rect">
            <a:avLst/>
          </a:prstGeom>
          <a:noFill/>
        </p:spPr>
      </p:pic>
      <p:sp>
        <p:nvSpPr>
          <p:cNvPr id="7" name="Rectangle 6">
            <a:extLst>
              <a:ext uri="{FF2B5EF4-FFF2-40B4-BE49-F238E27FC236}">
                <a16:creationId xmlns:a16="http://schemas.microsoft.com/office/drawing/2014/main" id="{B539D7EC-E290-4024-BBF0-6AF6F2A78F68}"/>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496759-9E3C-6AC3-0E18-F85A76C6EE43}"/>
              </a:ext>
            </a:extLst>
          </p:cNvPr>
          <p:cNvPicPr>
            <a:picLocks noChangeAspect="1"/>
          </p:cNvPicPr>
          <p:nvPr/>
        </p:nvPicPr>
        <p:blipFill>
          <a:blip r:embed="rId4"/>
          <a:stretch>
            <a:fillRect/>
          </a:stretch>
        </p:blipFill>
        <p:spPr>
          <a:xfrm>
            <a:off x="325347" y="533400"/>
            <a:ext cx="4075471" cy="5924550"/>
          </a:xfrm>
          <a:prstGeom prst="rect">
            <a:avLst/>
          </a:prstGeom>
        </p:spPr>
      </p:pic>
      <p:sp>
        <p:nvSpPr>
          <p:cNvPr id="2" name="TextBox 1">
            <a:extLst>
              <a:ext uri="{FF2B5EF4-FFF2-40B4-BE49-F238E27FC236}">
                <a16:creationId xmlns:a16="http://schemas.microsoft.com/office/drawing/2014/main" id="{4C52D46D-105F-2BC7-6A5D-F6BB772E5548}"/>
              </a:ext>
            </a:extLst>
          </p:cNvPr>
          <p:cNvSpPr txBox="1"/>
          <p:nvPr/>
        </p:nvSpPr>
        <p:spPr>
          <a:xfrm>
            <a:off x="4680445" y="447675"/>
            <a:ext cx="3977780" cy="2400657"/>
          </a:xfrm>
          <a:prstGeom prst="rect">
            <a:avLst/>
          </a:prstGeom>
          <a:noFill/>
        </p:spPr>
        <p:txBody>
          <a:bodyPr wrap="square" rtlCol="0">
            <a:spAutoFit/>
          </a:bodyPr>
          <a:lstStyle/>
          <a:p>
            <a:pPr algn="ctr"/>
            <a:r>
              <a:rPr lang="en-US" sz="4400" dirty="0">
                <a:solidFill>
                  <a:srgbClr val="6CE33D"/>
                </a:solidFill>
                <a:latin typeface="Bodoni MT Black" panose="02070A03080606020203" pitchFamily="18" charset="0"/>
              </a:rPr>
              <a:t>This is the best way to contact me!</a:t>
            </a:r>
          </a:p>
          <a:p>
            <a:endParaRPr lang="en-US" dirty="0"/>
          </a:p>
        </p:txBody>
      </p:sp>
      <p:pic>
        <p:nvPicPr>
          <p:cNvPr id="9" name="Picture 8" descr="Graphical user interface, application&#10;&#10;Description automatically generated">
            <a:extLst>
              <a:ext uri="{FF2B5EF4-FFF2-40B4-BE49-F238E27FC236}">
                <a16:creationId xmlns:a16="http://schemas.microsoft.com/office/drawing/2014/main" id="{357467F6-B5B3-BCED-8002-A91E2F8ECAB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89349" y="3600272"/>
            <a:ext cx="2889920" cy="3257728"/>
          </a:xfrm>
          <a:prstGeom prst="rect">
            <a:avLst/>
          </a:prstGeom>
        </p:spPr>
      </p:pic>
      <p:sp>
        <p:nvSpPr>
          <p:cNvPr id="10" name="TextBox 9">
            <a:extLst>
              <a:ext uri="{FF2B5EF4-FFF2-40B4-BE49-F238E27FC236}">
                <a16:creationId xmlns:a16="http://schemas.microsoft.com/office/drawing/2014/main" id="{E89AB1FF-0D9B-AD04-CDE5-6402DCEE8203}"/>
              </a:ext>
            </a:extLst>
          </p:cNvPr>
          <p:cNvSpPr txBox="1"/>
          <p:nvPr/>
        </p:nvSpPr>
        <p:spPr>
          <a:xfrm>
            <a:off x="1952625" y="6381750"/>
            <a:ext cx="5238750" cy="230832"/>
          </a:xfrm>
          <a:prstGeom prst="rect">
            <a:avLst/>
          </a:prstGeom>
          <a:noFill/>
        </p:spPr>
        <p:txBody>
          <a:bodyPr wrap="square" rtlCol="0">
            <a:spAutoFit/>
          </a:bodyPr>
          <a:lstStyle/>
          <a:p>
            <a:r>
              <a:rPr lang="en-US" sz="900">
                <a:hlinkClick r:id="rId6" tooltip="https://freepngimg.com/png/21964-iphone-apple-file"/>
              </a:rPr>
              <a:t>This Photo</a:t>
            </a:r>
            <a:r>
              <a:rPr lang="en-US" sz="900"/>
              <a:t> by Unknown Author is licensed under </a:t>
            </a:r>
            <a:r>
              <a:rPr lang="en-US" sz="900">
                <a:hlinkClick r:id="rId7" tooltip="https://creativecommons.org/licenses/by-nc/3.0/"/>
              </a:rPr>
              <a:t>CC BY-NC</a:t>
            </a:r>
            <a:endParaRPr lang="en-US" sz="900"/>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accent1">
                <a:lumMod val="45000"/>
                <a:lumOff val="55000"/>
              </a:schemeClr>
            </a:gs>
            <a:gs pos="83000">
              <a:srgbClr val="FFCCFF"/>
            </a:gs>
            <a:gs pos="100000">
              <a:schemeClr val="accent1">
                <a:lumMod val="30000"/>
                <a:lumOff val="70000"/>
              </a:schemeClr>
            </a:gs>
          </a:gsLst>
          <a:lin ang="5400000" scaled="1"/>
        </a:gradFill>
        <a:effectLst/>
      </p:bgPr>
    </p:bg>
    <p:spTree>
      <p:nvGrpSpPr>
        <p:cNvPr id="1" name="Shape 255"/>
        <p:cNvGrpSpPr/>
        <p:nvPr/>
      </p:nvGrpSpPr>
      <p:grpSpPr>
        <a:xfrm>
          <a:off x="0" y="0"/>
          <a:ext cx="0" cy="0"/>
          <a:chOff x="0" y="0"/>
          <a:chExt cx="0" cy="0"/>
        </a:xfrm>
      </p:grpSpPr>
      <p:pic>
        <p:nvPicPr>
          <p:cNvPr id="258" name="Google Shape;258;p20" descr="Image result for parent conference clip art"/>
          <p:cNvPicPr preferRelativeResize="0"/>
          <p:nvPr/>
        </p:nvPicPr>
        <p:blipFill rotWithShape="1">
          <a:blip r:embed="rId3"/>
          <a:stretch/>
        </p:blipFill>
        <p:spPr>
          <a:xfrm>
            <a:off x="1844802" y="185682"/>
            <a:ext cx="5170932" cy="2223500"/>
          </a:xfrm>
          <a:prstGeom prst="rect">
            <a:avLst/>
          </a:prstGeom>
          <a:noFill/>
        </p:spPr>
      </p:pic>
      <p:sp>
        <p:nvSpPr>
          <p:cNvPr id="257" name="Google Shape;257;p20"/>
          <p:cNvSpPr txBox="1">
            <a:spLocks noGrp="1"/>
          </p:cNvSpPr>
          <p:nvPr>
            <p:ph idx="1"/>
          </p:nvPr>
        </p:nvSpPr>
        <p:spPr>
          <a:xfrm>
            <a:off x="2238375" y="2594865"/>
            <a:ext cx="5248275" cy="3291585"/>
          </a:xfrm>
          <a:prstGeom prst="rect">
            <a:avLst/>
          </a:prstGeom>
        </p:spPr>
        <p:txBody>
          <a:bodyPr spcFirstLastPara="1" lIns="91425" tIns="45700" rIns="91425" bIns="45700" anchor="t" anchorCtr="0">
            <a:normAutofit/>
          </a:bodyPr>
          <a:lstStyle/>
          <a:p>
            <a:pPr marL="342900" marR="0" lvl="0" indent="-342900" rtl="0">
              <a:spcBef>
                <a:spcPts val="0"/>
              </a:spcBef>
              <a:spcAft>
                <a:spcPts val="0"/>
              </a:spcAft>
              <a:buClr>
                <a:srgbClr val="EF53A5"/>
              </a:buClr>
              <a:buSzPts val="2240"/>
              <a:buFont typeface="Noto Sans Symbols"/>
              <a:buChar char="►"/>
            </a:pPr>
            <a:r>
              <a:rPr lang="en-US" sz="2400" b="0" i="0" u="none" dirty="0">
                <a:latin typeface="Century Gothic"/>
                <a:ea typeface="Century Gothic"/>
                <a:cs typeface="Century Gothic"/>
                <a:sym typeface="Century Gothic"/>
              </a:rPr>
              <a:t>Parent-Teacher Conferences are  coming up. </a:t>
            </a:r>
          </a:p>
          <a:p>
            <a:pPr marL="342900" marR="0" lvl="0" indent="-342900" rtl="0">
              <a:spcBef>
                <a:spcPts val="0"/>
              </a:spcBef>
              <a:spcAft>
                <a:spcPts val="0"/>
              </a:spcAft>
              <a:buClr>
                <a:srgbClr val="EF53A5"/>
              </a:buClr>
              <a:buSzPts val="2240"/>
              <a:buFont typeface="Noto Sans Symbols"/>
              <a:buChar char="►"/>
            </a:pPr>
            <a:endParaRPr lang="en-US" sz="2400" b="0" i="0" u="none"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r>
              <a:rPr lang="en-US" sz="2400" b="0" i="0" u="none" dirty="0">
                <a:latin typeface="Century Gothic"/>
                <a:ea typeface="Century Gothic"/>
                <a:cs typeface="Century Gothic"/>
                <a:sym typeface="Century Gothic"/>
              </a:rPr>
              <a:t>9/12  -  9/14</a:t>
            </a:r>
          </a:p>
          <a:p>
            <a:pPr marL="342900" marR="0" lvl="0" indent="-342900" rtl="0">
              <a:spcBef>
                <a:spcPts val="0"/>
              </a:spcBef>
              <a:spcAft>
                <a:spcPts val="0"/>
              </a:spcAft>
              <a:buClr>
                <a:srgbClr val="EF53A5"/>
              </a:buClr>
              <a:buSzPts val="2240"/>
              <a:buFont typeface="Noto Sans Symbols"/>
              <a:buChar char="►"/>
            </a:pPr>
            <a:endParaRPr lang="en-US" sz="2400" dirty="0"/>
          </a:p>
          <a:p>
            <a:pPr marL="342900" marR="0" lvl="0" indent="-342900" rtl="0">
              <a:spcBef>
                <a:spcPts val="1000"/>
              </a:spcBef>
              <a:spcAft>
                <a:spcPts val="0"/>
              </a:spcAft>
              <a:buClr>
                <a:srgbClr val="EF53A5"/>
              </a:buClr>
              <a:buSzPts val="2240"/>
              <a:buFont typeface="Noto Sans Symbols"/>
              <a:buChar char="►"/>
            </a:pPr>
            <a:r>
              <a:rPr lang="en-US" sz="2400" b="0" i="0" u="none" dirty="0">
                <a:latin typeface="Century Gothic"/>
                <a:ea typeface="Century Gothic"/>
                <a:cs typeface="Century Gothic"/>
                <a:sym typeface="Century Gothic"/>
              </a:rPr>
              <a:t>Please sign up for a date/time on Sign-Up Genius on our classroom page </a:t>
            </a:r>
            <a:r>
              <a:rPr lang="en-US" sz="2400" b="1" i="0" u="none" dirty="0">
                <a:latin typeface="Century Gothic"/>
                <a:ea typeface="Century Gothic"/>
                <a:cs typeface="Century Gothic"/>
                <a:sym typeface="Century Gothic"/>
              </a:rPr>
              <a:t>when you receive the notification</a:t>
            </a:r>
            <a:r>
              <a:rPr lang="en-US" sz="2400" b="0" i="0" u="none" dirty="0">
                <a:latin typeface="Century Gothic"/>
                <a:ea typeface="Century Gothic"/>
                <a:cs typeface="Century Gothic"/>
                <a:sym typeface="Century Gothic"/>
              </a:rPr>
              <a:t>. </a:t>
            </a:r>
          </a:p>
          <a:p>
            <a:pPr marL="0" marR="0" lvl="0" indent="0" rtl="0">
              <a:spcBef>
                <a:spcPts val="1000"/>
              </a:spcBef>
              <a:spcAft>
                <a:spcPts val="0"/>
              </a:spcAft>
              <a:buClr>
                <a:srgbClr val="EF53A5"/>
              </a:buClr>
              <a:buSzPts val="2240"/>
              <a:buNone/>
            </a:pPr>
            <a:endParaRPr lang="en-US" sz="2000"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000"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000" b="0" i="0" u="none"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000" dirty="0"/>
          </a:p>
          <a:p>
            <a:pPr marL="0" marR="0" lvl="0" indent="0" rtl="0">
              <a:spcBef>
                <a:spcPts val="1000"/>
              </a:spcBef>
              <a:spcAft>
                <a:spcPts val="0"/>
              </a:spcAft>
              <a:buNone/>
            </a:pPr>
            <a:endParaRPr lang="en-US" sz="1900" dirty="0"/>
          </a:p>
          <a:p>
            <a:pPr marL="342900" marR="0" lvl="0" indent="-342900" rtl="0">
              <a:spcBef>
                <a:spcPts val="1000"/>
              </a:spcBef>
              <a:spcAft>
                <a:spcPts val="0"/>
              </a:spcAft>
              <a:buClr>
                <a:srgbClr val="EF53A5"/>
              </a:buClr>
              <a:buSzPts val="1600"/>
              <a:buFont typeface="Noto Sans Symbols"/>
              <a:buNone/>
            </a:pPr>
            <a:endParaRPr lang="en-US" sz="1900" b="0" i="0" u="none" dirty="0">
              <a:latin typeface="Comic Sans MS"/>
              <a:ea typeface="Comic Sans MS"/>
              <a:cs typeface="Comic Sans MS"/>
              <a:sym typeface="Comic Sans MS"/>
            </a:endParaRPr>
          </a:p>
          <a:p>
            <a:pPr marL="342900" marR="0" lvl="0" indent="-342900" rtl="0">
              <a:spcBef>
                <a:spcPts val="1000"/>
              </a:spcBef>
              <a:spcAft>
                <a:spcPts val="0"/>
              </a:spcAft>
              <a:buClr>
                <a:srgbClr val="EF53A5"/>
              </a:buClr>
              <a:buSzPts val="1600"/>
              <a:buFont typeface="Noto Sans Symbols"/>
              <a:buNone/>
            </a:pPr>
            <a:endParaRPr lang="en-US" sz="1900" b="0" i="0" u="none" dirty="0">
              <a:latin typeface="Century Gothic"/>
              <a:ea typeface="Century Gothic"/>
              <a:cs typeface="Century Gothic"/>
              <a:sym typeface="Century Gothic"/>
            </a:endParaRPr>
          </a:p>
          <a:p>
            <a:pPr marL="342900" marR="0" lvl="0" indent="-241300" rtl="0">
              <a:spcBef>
                <a:spcPts val="1000"/>
              </a:spcBef>
              <a:spcAft>
                <a:spcPts val="0"/>
              </a:spcAft>
              <a:buClr>
                <a:srgbClr val="EF53A5"/>
              </a:buClr>
              <a:buSzPts val="1600"/>
              <a:buFont typeface="Noto Sans Symbols"/>
              <a:buNone/>
            </a:pPr>
            <a:endParaRPr lang="en-US" sz="1900" b="0" i="0" u="none" dirty="0">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FE5E9A53-786B-4C76-980C-9049E9BFF686}"/>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649097" y="-1"/>
            <a:ext cx="4360680" cy="1556870"/>
          </a:xfrm>
          <a:prstGeom prst="rect">
            <a:avLst/>
          </a:prstGeom>
        </p:spPr>
        <p:txBody>
          <a:bodyPr spcFirstLastPara="1" lIns="91425" tIns="45700" rIns="91425" bIns="45700" anchor="b" anchorCtr="0">
            <a:normAutofit/>
          </a:bodyPr>
          <a:lstStyle/>
          <a:p>
            <a:pPr marL="0" lvl="0" indent="0" algn="ctr"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Absences</a:t>
            </a:r>
            <a:endParaRPr lang="en-US" sz="4300" dirty="0"/>
          </a:p>
        </p:txBody>
      </p:sp>
      <p:sp>
        <p:nvSpPr>
          <p:cNvPr id="209" name="Google Shape;209;p13"/>
          <p:cNvSpPr txBox="1">
            <a:spLocks noGrp="1"/>
          </p:cNvSpPr>
          <p:nvPr>
            <p:ph idx="1"/>
          </p:nvPr>
        </p:nvSpPr>
        <p:spPr>
          <a:xfrm>
            <a:off x="649097" y="1133475"/>
            <a:ext cx="5494528" cy="5400675"/>
          </a:xfrm>
          <a:prstGeom prst="rect">
            <a:avLst/>
          </a:prstGeom>
        </p:spPr>
        <p:txBody>
          <a:bodyPr spcFirstLastPara="1" lIns="91425" tIns="45700" rIns="91425" bIns="45700" anchorCtr="0">
            <a:normAutofit fontScale="25000" lnSpcReduction="20000"/>
          </a:bodyPr>
          <a:lstStyle/>
          <a:p>
            <a:pPr marL="0" marR="0" lvl="0" indent="0" rtl="0">
              <a:spcBef>
                <a:spcPts val="0"/>
              </a:spcBef>
              <a:spcAft>
                <a:spcPts val="0"/>
              </a:spcAft>
              <a:buClr>
                <a:srgbClr val="EF53A5"/>
              </a:buClr>
              <a:buSzPts val="1920"/>
              <a:buFont typeface="Noto Sans Symbols"/>
              <a:buNone/>
            </a:pPr>
            <a:endParaRPr lang="en-US" sz="8000" b="0" i="0" u="none" dirty="0">
              <a:latin typeface="Comic Sans MS"/>
              <a:ea typeface="Comic Sans MS"/>
              <a:cs typeface="Comic Sans MS"/>
              <a:sym typeface="Comic Sans MS"/>
            </a:endParaRPr>
          </a:p>
          <a:p>
            <a:pPr marL="0" marR="0" lvl="0" indent="-101600" rtl="0">
              <a:spcBef>
                <a:spcPts val="1000"/>
              </a:spcBef>
              <a:spcAft>
                <a:spcPts val="0"/>
              </a:spcAft>
              <a:buClr>
                <a:srgbClr val="EF53A5"/>
              </a:buClr>
              <a:buSzPts val="1600"/>
              <a:buFont typeface="Noto Sans Symbols"/>
              <a:buChar char="►"/>
            </a:pPr>
            <a:r>
              <a:rPr lang="en-US" sz="9600" b="0" i="0" u="none" dirty="0">
                <a:solidFill>
                  <a:srgbClr val="6CE33D"/>
                </a:solidFill>
                <a:latin typeface="Century Gothic"/>
                <a:ea typeface="Century Gothic"/>
                <a:cs typeface="Century Gothic"/>
                <a:sym typeface="Century Gothic"/>
              </a:rPr>
              <a:t>Please make sure your child is in school unless ill.  </a:t>
            </a:r>
          </a:p>
          <a:p>
            <a:pPr marL="0" marR="0" lvl="0" indent="0" rtl="0">
              <a:spcBef>
                <a:spcPts val="1000"/>
              </a:spcBef>
              <a:spcAft>
                <a:spcPts val="0"/>
              </a:spcAft>
              <a:buClr>
                <a:srgbClr val="EF53A5"/>
              </a:buClr>
              <a:buSzPts val="1600"/>
              <a:buNone/>
            </a:pPr>
            <a:r>
              <a:rPr lang="en-US" sz="9600" b="0" i="0" u="none" dirty="0">
                <a:solidFill>
                  <a:srgbClr val="6CE33D"/>
                </a:solidFill>
                <a:latin typeface="Century Gothic"/>
                <a:ea typeface="Century Gothic"/>
                <a:cs typeface="Century Gothic"/>
                <a:sym typeface="Century Gothic"/>
              </a:rPr>
              <a:t>ATTENDANCE COUNTS!</a:t>
            </a:r>
          </a:p>
          <a:p>
            <a:pPr marL="0" marR="0" lvl="0" indent="0" rtl="0">
              <a:spcBef>
                <a:spcPts val="1000"/>
              </a:spcBef>
              <a:spcAft>
                <a:spcPts val="0"/>
              </a:spcAft>
              <a:buClr>
                <a:srgbClr val="EF53A5"/>
              </a:buClr>
              <a:buSzPts val="1600"/>
              <a:buNone/>
            </a:pPr>
            <a:r>
              <a:rPr lang="en-US" sz="9600" dirty="0">
                <a:solidFill>
                  <a:srgbClr val="6CE33D"/>
                </a:solidFill>
                <a:latin typeface="Century Gothic"/>
                <a:ea typeface="Century Gothic"/>
                <a:cs typeface="Century Gothic"/>
                <a:sym typeface="Century Gothic"/>
              </a:rPr>
              <a:t>       </a:t>
            </a:r>
            <a:r>
              <a:rPr lang="en-US" sz="9600" b="0" i="0" u="none" dirty="0">
                <a:solidFill>
                  <a:srgbClr val="6CE33D"/>
                </a:solidFill>
                <a:latin typeface="Century Gothic"/>
                <a:ea typeface="Century Gothic"/>
                <a:cs typeface="Century Gothic"/>
                <a:sym typeface="Century Gothic"/>
              </a:rPr>
              <a:t> Please try to schedule appointments after school. If you are taking your child out of school, please let me know ASAP. Work missed will need to be completed</a:t>
            </a:r>
            <a:r>
              <a:rPr lang="en-US" sz="9600" dirty="0"/>
              <a:t>.</a:t>
            </a:r>
          </a:p>
          <a:p>
            <a:pPr marL="0" marR="0" lvl="0" indent="0" rtl="0">
              <a:spcBef>
                <a:spcPts val="1000"/>
              </a:spcBef>
              <a:spcAft>
                <a:spcPts val="0"/>
              </a:spcAft>
              <a:buClr>
                <a:srgbClr val="EF53A5"/>
              </a:buClr>
              <a:buSzPts val="1600"/>
              <a:buNone/>
            </a:pPr>
            <a:r>
              <a:rPr lang="en-US" sz="9600" dirty="0"/>
              <a:t> </a:t>
            </a:r>
          </a:p>
          <a:p>
            <a:pPr marL="0" marR="0" lvl="0" indent="-101600" rtl="0">
              <a:spcBef>
                <a:spcPts val="1000"/>
              </a:spcBef>
              <a:spcAft>
                <a:spcPts val="0"/>
              </a:spcAft>
              <a:buClr>
                <a:srgbClr val="EF53A5"/>
              </a:buClr>
              <a:buSzPts val="1600"/>
              <a:buFont typeface="Noto Sans Symbols"/>
              <a:buChar char="►"/>
            </a:pPr>
            <a:r>
              <a:rPr lang="en-US" sz="9600" b="0" i="0" u="none" dirty="0">
                <a:latin typeface="Century Gothic"/>
                <a:ea typeface="Century Gothic"/>
                <a:cs typeface="Century Gothic"/>
                <a:sym typeface="Century Gothic"/>
              </a:rPr>
              <a:t>Missed tests will be given the next day the student returns or when time permits. </a:t>
            </a:r>
          </a:p>
          <a:p>
            <a:pPr marL="0" marR="0" lvl="0" indent="-101600" rtl="0">
              <a:spcBef>
                <a:spcPts val="1000"/>
              </a:spcBef>
              <a:spcAft>
                <a:spcPts val="0"/>
              </a:spcAft>
              <a:buClr>
                <a:srgbClr val="EF53A5"/>
              </a:buClr>
              <a:buSzPts val="1600"/>
              <a:buFont typeface="Noto Sans Symbols"/>
              <a:buChar char="►"/>
            </a:pPr>
            <a:endParaRPr lang="en-US" sz="9600" dirty="0"/>
          </a:p>
          <a:p>
            <a:pPr marL="0" marR="0" lvl="0" indent="-101600" rtl="0">
              <a:spcBef>
                <a:spcPts val="1000"/>
              </a:spcBef>
              <a:spcAft>
                <a:spcPts val="0"/>
              </a:spcAft>
              <a:buClr>
                <a:srgbClr val="EF53A5"/>
              </a:buClr>
              <a:buSzPts val="1600"/>
              <a:buFont typeface="Noto Sans Symbols"/>
              <a:buChar char="►"/>
            </a:pPr>
            <a:r>
              <a:rPr lang="en-US" sz="9600" b="0" i="0" u="none" dirty="0">
                <a:solidFill>
                  <a:srgbClr val="FFC000"/>
                </a:solidFill>
                <a:latin typeface="Century Gothic"/>
                <a:ea typeface="Century Gothic"/>
                <a:cs typeface="Century Gothic"/>
                <a:sym typeface="Century Gothic"/>
              </a:rPr>
              <a:t>TARDIES do count against perfect attendance! </a:t>
            </a:r>
            <a:endParaRPr lang="en-US" sz="9600" dirty="0">
              <a:solidFill>
                <a:srgbClr val="FFC000"/>
              </a:solidFill>
            </a:endParaRPr>
          </a:p>
          <a:p>
            <a:pPr marL="0" marR="0" lvl="0" indent="0" rtl="0">
              <a:spcBef>
                <a:spcPts val="1000"/>
              </a:spcBef>
              <a:spcAft>
                <a:spcPts val="0"/>
              </a:spcAft>
              <a:buClr>
                <a:srgbClr val="EF53A5"/>
              </a:buClr>
              <a:buSzPts val="1760"/>
              <a:buFont typeface="Noto Sans Symbols"/>
              <a:buNone/>
            </a:pPr>
            <a:endParaRPr lang="en-US" sz="1300" b="0" i="0" u="none" dirty="0">
              <a:latin typeface="Comic Sans MS"/>
              <a:ea typeface="Comic Sans MS"/>
              <a:cs typeface="Comic Sans MS"/>
              <a:sym typeface="Comic Sans MS"/>
            </a:endParaRPr>
          </a:p>
          <a:p>
            <a:pPr marL="0" marR="0" lvl="0" indent="0" rtl="0">
              <a:spcBef>
                <a:spcPts val="1000"/>
              </a:spcBef>
              <a:spcAft>
                <a:spcPts val="0"/>
              </a:spcAft>
              <a:buClr>
                <a:srgbClr val="EF53A5"/>
              </a:buClr>
              <a:buSzPts val="1760"/>
              <a:buFont typeface="Noto Sans Symbols"/>
              <a:buNone/>
            </a:pPr>
            <a:endParaRPr lang="en-US" sz="1300" b="0" i="0" u="none" dirty="0">
              <a:latin typeface="Comic Sans MS"/>
              <a:ea typeface="Comic Sans MS"/>
              <a:cs typeface="Comic Sans MS"/>
              <a:sym typeface="Comic Sans MS"/>
            </a:endParaRPr>
          </a:p>
          <a:p>
            <a:pPr marL="0" marR="0" lvl="0" indent="0" rtl="0">
              <a:spcBef>
                <a:spcPts val="1000"/>
              </a:spcBef>
              <a:spcAft>
                <a:spcPts val="0"/>
              </a:spcAft>
              <a:buClr>
                <a:srgbClr val="EF53A5"/>
              </a:buClr>
              <a:buSzPts val="1760"/>
              <a:buFont typeface="Noto Sans Symbols"/>
              <a:buNone/>
            </a:pPr>
            <a:r>
              <a:rPr lang="en-US" sz="1300" b="0" i="0" u="none" dirty="0">
                <a:latin typeface="Comic Sans MS"/>
                <a:ea typeface="Comic Sans MS"/>
                <a:cs typeface="Comic Sans MS"/>
                <a:sym typeface="Comic Sans MS"/>
              </a:rPr>
              <a:t>    </a:t>
            </a:r>
            <a:endParaRPr lang="en-US" sz="1300" dirty="0"/>
          </a:p>
        </p:txBody>
      </p:sp>
      <p:pic>
        <p:nvPicPr>
          <p:cNvPr id="211" name="Google Shape;211;p13" descr="Image result for absent clip art"/>
          <p:cNvPicPr preferRelativeResize="0"/>
          <p:nvPr/>
        </p:nvPicPr>
        <p:blipFill rotWithShape="1">
          <a:blip r:embed="rId3"/>
          <a:stretch/>
        </p:blipFill>
        <p:spPr>
          <a:xfrm rot="1197543">
            <a:off x="6123951" y="373229"/>
            <a:ext cx="2153921" cy="2367280"/>
          </a:xfrm>
          <a:prstGeom prst="rect">
            <a:avLst/>
          </a:prstGeom>
          <a:noFill/>
        </p:spPr>
      </p:pic>
      <p:sp>
        <p:nvSpPr>
          <p:cNvPr id="6" name="Rectangle 5">
            <a:extLst>
              <a:ext uri="{FF2B5EF4-FFF2-40B4-BE49-F238E27FC236}">
                <a16:creationId xmlns:a16="http://schemas.microsoft.com/office/drawing/2014/main" id="{2C474D66-7FAD-4BC3-AF1A-82215FF2FEFC}"/>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68-B139-49F8-B7A7-3274F9585D59}"/>
              </a:ext>
            </a:extLst>
          </p:cNvPr>
          <p:cNvSpPr>
            <a:spLocks noGrp="1"/>
          </p:cNvSpPr>
          <p:nvPr>
            <p:ph type="title"/>
          </p:nvPr>
        </p:nvSpPr>
        <p:spPr>
          <a:xfrm>
            <a:off x="541564" y="272234"/>
            <a:ext cx="7886700" cy="1325563"/>
          </a:xfrm>
        </p:spPr>
        <p:txBody>
          <a:bodyPr>
            <a:normAutofit/>
          </a:bodyPr>
          <a:lstStyle/>
          <a:p>
            <a:pPr algn="ctr"/>
            <a:r>
              <a:rPr lang="en-US" sz="4300" b="1" dirty="0">
                <a:latin typeface="Century Gothic" panose="020B0502020202020204" pitchFamily="34" charset="0"/>
              </a:rPr>
              <a:t>    </a:t>
            </a:r>
            <a:r>
              <a:rPr lang="en-US" sz="4800" b="1" dirty="0">
                <a:latin typeface="Cavolini" panose="03000502040302020204" pitchFamily="66" charset="0"/>
                <a:cs typeface="Cavolini" panose="03000502040302020204" pitchFamily="66" charset="0"/>
              </a:rPr>
              <a:t>Student Recognition</a:t>
            </a:r>
          </a:p>
        </p:txBody>
      </p:sp>
      <p:pic>
        <p:nvPicPr>
          <p:cNvPr id="1026" name="Picture 2">
            <a:extLst>
              <a:ext uri="{FF2B5EF4-FFF2-40B4-BE49-F238E27FC236}">
                <a16:creationId xmlns:a16="http://schemas.microsoft.com/office/drawing/2014/main" id="{84C0FE5B-88B2-499A-B90B-A4D78A05F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52" y="2472898"/>
            <a:ext cx="1123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281D63-4202-4FE3-9D63-74D86A32D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72" y="2641946"/>
            <a:ext cx="1104900" cy="2419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FDDF77-8D97-48CC-95E6-57808363454D}"/>
              </a:ext>
            </a:extLst>
          </p:cNvPr>
          <p:cNvSpPr txBox="1"/>
          <p:nvPr/>
        </p:nvSpPr>
        <p:spPr>
          <a:xfrm flipH="1">
            <a:off x="2137202" y="1127485"/>
            <a:ext cx="5048170" cy="6063198"/>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endParaRPr lang="en-US" sz="2400" dirty="0">
              <a:latin typeface="Cavolini" panose="03000802040302020204" pitchFamily="66" charset="0"/>
              <a:cs typeface="Cavolini" panose="03000802040302020204" pitchFamily="66" charset="0"/>
            </a:endParaRPr>
          </a:p>
          <a:p>
            <a:pPr algn="ctr"/>
            <a:r>
              <a:rPr lang="en-US" sz="2400" dirty="0">
                <a:effectLst/>
                <a:latin typeface="Cavolini" panose="03000802040302020204" pitchFamily="66" charset="0"/>
                <a:ea typeface="Times New Roman" panose="02020603050405020304" pitchFamily="18" charset="0"/>
                <a:cs typeface="Cavolini" panose="03000802040302020204" pitchFamily="66" charset="0"/>
              </a:rPr>
              <a:t>There will be 3 awards assemblies this year. </a:t>
            </a:r>
          </a:p>
          <a:p>
            <a:pPr algn="ctr"/>
            <a:endParaRPr lang="en-US" sz="2400" dirty="0">
              <a:effectLst/>
              <a:latin typeface="Cavolini" panose="03000802040302020204" pitchFamily="66" charset="0"/>
              <a:ea typeface="Times New Roman" panose="02020603050405020304" pitchFamily="18" charset="0"/>
              <a:cs typeface="Cavolini" panose="03000802040302020204" pitchFamily="66" charset="0"/>
            </a:endParaRPr>
          </a:p>
          <a:p>
            <a:pPr marL="285750" indent="-285750" algn="ctr">
              <a:buFont typeface="Arial" panose="020B0604020202020204" pitchFamily="34" charset="0"/>
              <a:buChar char="•"/>
            </a:pPr>
            <a:r>
              <a:rPr lang="en-US" sz="2400" dirty="0">
                <a:effectLst/>
                <a:latin typeface="Cavolini" panose="03000802040302020204" pitchFamily="66" charset="0"/>
                <a:ea typeface="Times New Roman" panose="02020603050405020304" pitchFamily="18" charset="0"/>
                <a:cs typeface="Cavolini" panose="03000802040302020204" pitchFamily="66" charset="0"/>
              </a:rPr>
              <a:t> </a:t>
            </a:r>
            <a:r>
              <a:rPr lang="en-US" sz="3200" dirty="0">
                <a:effectLst/>
                <a:latin typeface="Cavolini" panose="03000802040302020204" pitchFamily="66" charset="0"/>
                <a:ea typeface="Times New Roman" panose="02020603050405020304" pitchFamily="18" charset="0"/>
                <a:cs typeface="Cavolini" panose="03000802040302020204" pitchFamily="66" charset="0"/>
              </a:rPr>
              <a:t>Top Flight </a:t>
            </a:r>
          </a:p>
          <a:p>
            <a:pPr marL="285750" indent="-285750" algn="ctr">
              <a:buFont typeface="Arial" panose="020B0604020202020204" pitchFamily="34" charset="0"/>
              <a:buChar char="•"/>
            </a:pPr>
            <a:endParaRPr lang="en-US" sz="3200" dirty="0">
              <a:latin typeface="Cavolini" panose="03000802040302020204" pitchFamily="66" charset="0"/>
              <a:ea typeface="Times New Roman" panose="02020603050405020304" pitchFamily="18" charset="0"/>
              <a:cs typeface="Cavolini" panose="03000802040302020204" pitchFamily="66" charset="0"/>
            </a:endParaRPr>
          </a:p>
          <a:p>
            <a:pPr marL="285750" indent="-285750" algn="ctr">
              <a:buFont typeface="Arial" panose="020B0604020202020204" pitchFamily="34" charset="0"/>
              <a:buChar char="•"/>
            </a:pPr>
            <a:r>
              <a:rPr lang="en-US" sz="3200" dirty="0">
                <a:effectLst/>
                <a:latin typeface="Cavolini" panose="03000802040302020204" pitchFamily="66" charset="0"/>
                <a:ea typeface="Times New Roman" panose="02020603050405020304" pitchFamily="18" charset="0"/>
                <a:cs typeface="Cavolini" panose="03000802040302020204" pitchFamily="66" charset="0"/>
              </a:rPr>
              <a:t> Captain</a:t>
            </a:r>
          </a:p>
          <a:p>
            <a:pPr marL="285750" indent="-285750" algn="ctr">
              <a:buFont typeface="Arial" panose="020B0604020202020204" pitchFamily="34" charset="0"/>
              <a:buChar char="•"/>
            </a:pPr>
            <a:r>
              <a:rPr lang="en-US" sz="3200" dirty="0">
                <a:effectLst/>
                <a:latin typeface="Cavolini" panose="03000802040302020204" pitchFamily="66" charset="0"/>
                <a:ea typeface="Times New Roman" panose="02020603050405020304" pitchFamily="18" charset="0"/>
                <a:cs typeface="Cavolini" panose="03000802040302020204" pitchFamily="66" charset="0"/>
              </a:rPr>
              <a:t>Lieutenant </a:t>
            </a:r>
          </a:p>
          <a:p>
            <a:pPr marL="285750" indent="-285750" algn="ctr">
              <a:buFont typeface="Arial" panose="020B0604020202020204" pitchFamily="34" charset="0"/>
              <a:buChar char="•"/>
            </a:pPr>
            <a:endParaRPr lang="en-US" sz="2400" dirty="0">
              <a:effectLst/>
              <a:latin typeface="Cavolini" panose="03000802040302020204" pitchFamily="66" charset="0"/>
              <a:ea typeface="Times New Roman" panose="02020603050405020304" pitchFamily="18" charset="0"/>
              <a:cs typeface="Cavolini" panose="03000802040302020204" pitchFamily="66" charset="0"/>
            </a:endParaRPr>
          </a:p>
          <a:p>
            <a:pPr marL="285750" indent="-285750" algn="ctr">
              <a:buFont typeface="Arial" panose="020B0604020202020204" pitchFamily="34" charset="0"/>
              <a:buChar char="•"/>
            </a:pPr>
            <a:r>
              <a:rPr lang="en-US" sz="3200" dirty="0">
                <a:latin typeface="Cavolini" panose="03000802040302020204" pitchFamily="66" charset="0"/>
                <a:ea typeface="Times New Roman" panose="02020603050405020304" pitchFamily="18" charset="0"/>
                <a:cs typeface="Cavolini" panose="03000802040302020204" pitchFamily="66" charset="0"/>
              </a:rPr>
              <a:t>P</a:t>
            </a:r>
            <a:r>
              <a:rPr lang="en-US" sz="3200" dirty="0">
                <a:effectLst/>
                <a:latin typeface="Cavolini" panose="03000802040302020204" pitchFamily="66" charset="0"/>
                <a:ea typeface="Times New Roman" panose="02020603050405020304" pitchFamily="18" charset="0"/>
                <a:cs typeface="Cavolini" panose="03000802040302020204" pitchFamily="66" charset="0"/>
              </a:rPr>
              <a:t>erfect attendance </a:t>
            </a:r>
          </a:p>
          <a:p>
            <a:pPr marL="285750" indent="-285750" algn="ctr">
              <a:buFont typeface="Arial" panose="020B0604020202020204" pitchFamily="34" charset="0"/>
              <a:buChar char="•"/>
            </a:pPr>
            <a:r>
              <a:rPr lang="en-US" sz="2400" dirty="0">
                <a:effectLst/>
                <a:latin typeface="Cavolini" panose="03000802040302020204" pitchFamily="66" charset="0"/>
                <a:ea typeface="Times New Roman" panose="02020603050405020304" pitchFamily="18" charset="0"/>
                <a:cs typeface="Cavolini" panose="03000802040302020204" pitchFamily="66" charset="0"/>
              </a:rPr>
              <a:t>(</a:t>
            </a:r>
            <a:r>
              <a:rPr lang="en-US" dirty="0">
                <a:effectLst/>
                <a:latin typeface="Cavolini" panose="03000802040302020204" pitchFamily="66" charset="0"/>
                <a:ea typeface="Times New Roman" panose="02020603050405020304" pitchFamily="18" charset="0"/>
                <a:cs typeface="Cavolini" panose="03000802040302020204" pitchFamily="66" charset="0"/>
              </a:rPr>
              <a:t>no absences, and no more than 2 </a:t>
            </a:r>
            <a:r>
              <a:rPr lang="en-US" dirty="0" err="1">
                <a:effectLst/>
                <a:latin typeface="Cavolini" panose="03000802040302020204" pitchFamily="66" charset="0"/>
                <a:ea typeface="Times New Roman" panose="02020603050405020304" pitchFamily="18" charset="0"/>
                <a:cs typeface="Cavolini" panose="03000802040302020204" pitchFamily="66" charset="0"/>
              </a:rPr>
              <a:t>tardies</a:t>
            </a:r>
            <a:r>
              <a:rPr lang="en-US" dirty="0">
                <a:effectLst/>
                <a:latin typeface="Cavolini" panose="03000802040302020204" pitchFamily="66" charset="0"/>
                <a:ea typeface="Times New Roman" panose="02020603050405020304" pitchFamily="18" charset="0"/>
                <a:cs typeface="Cavolini" panose="03000802040302020204" pitchFamily="66" charset="0"/>
              </a:rPr>
              <a:t> or leaving school early</a:t>
            </a:r>
            <a:r>
              <a:rPr lang="en-US" sz="2400" dirty="0">
                <a:effectLst/>
                <a:latin typeface="Century Gothic" panose="020B0502020202020204" pitchFamily="34" charset="0"/>
                <a:ea typeface="Times New Roman" panose="02020603050405020304" pitchFamily="18" charset="0"/>
              </a:rPr>
              <a:t>)</a:t>
            </a:r>
            <a:endParaRPr lang="en-US" sz="2400" dirty="0">
              <a:effectLst/>
              <a:latin typeface="Century Gothic" panose="020B0502020202020204" pitchFamily="34" charset="0"/>
              <a:ea typeface="Calibri" panose="020F050202020403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F9E272AD-2ED0-4365-A9F9-177499A8DE66}"/>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36388"/>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lgn="ctr">
              <a:lnSpc>
                <a:spcPct val="100000"/>
              </a:lnSpc>
              <a:spcBef>
                <a:spcPts val="0"/>
              </a:spcBef>
              <a:buClr>
                <a:srgbClr val="EEB1EC"/>
              </a:buClr>
              <a:buSzPts val="4500"/>
            </a:pPr>
            <a:r>
              <a:rPr lang="en-US" sz="4300" b="1" i="0" u="none" dirty="0">
                <a:latin typeface="Century Gothic"/>
                <a:ea typeface="Century Gothic"/>
                <a:cs typeface="Century Gothic"/>
                <a:sym typeface="Century Gothic"/>
              </a:rPr>
              <a:t>We’re College Bound!</a:t>
            </a:r>
            <a:br>
              <a:rPr lang="en-US" sz="4500" b="1" i="0" u="none" dirty="0">
                <a:latin typeface="Century Gothic"/>
                <a:ea typeface="Century Gothic"/>
                <a:cs typeface="Century Gothic"/>
                <a:sym typeface="Century Gothic"/>
              </a:rPr>
            </a:br>
            <a:br>
              <a:rPr lang="en-US" sz="3600" dirty="0">
                <a:latin typeface="Century Gothic" panose="020B0502020202020204" pitchFamily="34" charset="0"/>
              </a:rPr>
            </a:br>
            <a:endParaRPr dirty="0"/>
          </a:p>
        </p:txBody>
      </p:sp>
      <p:sp>
        <p:nvSpPr>
          <p:cNvPr id="226" name="Google Shape;226;p15"/>
          <p:cNvSpPr txBox="1"/>
          <p:nvPr/>
        </p:nvSpPr>
        <p:spPr>
          <a:xfrm>
            <a:off x="228600" y="4470910"/>
            <a:ext cx="8763000" cy="17235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40"/>
              </a:spcBef>
              <a:spcAft>
                <a:spcPts val="0"/>
              </a:spcAft>
              <a:buClr>
                <a:srgbClr val="F48CC3"/>
              </a:buClr>
              <a:buSzPts val="3200"/>
              <a:buFont typeface="Century Gothic"/>
              <a:buNone/>
            </a:pPr>
            <a:r>
              <a:rPr lang="en-US" sz="3200" b="1" i="0" u="none" dirty="0">
                <a:latin typeface="Century Gothic" panose="020B0502020202020204" pitchFamily="34" charset="0"/>
                <a:ea typeface="Century Gothic"/>
                <a:cs typeface="Century Gothic"/>
                <a:sym typeface="Century Gothic"/>
              </a:rPr>
              <a:t>Wear College Bound shirt every Monday</a:t>
            </a:r>
            <a:r>
              <a:rPr lang="en-US" sz="3200" b="1" dirty="0">
                <a:latin typeface="Century Gothic" panose="020B0502020202020204" pitchFamily="34" charset="0"/>
                <a:ea typeface="Century Gothic"/>
                <a:cs typeface="Century Gothic"/>
                <a:sym typeface="Century Gothic"/>
              </a:rPr>
              <a:t> and </a:t>
            </a:r>
          </a:p>
          <a:p>
            <a:pPr marL="0" marR="0" lvl="0" indent="0" algn="ctr" rtl="0">
              <a:lnSpc>
                <a:spcPct val="100000"/>
              </a:lnSpc>
              <a:spcBef>
                <a:spcPts val="640"/>
              </a:spcBef>
              <a:spcAft>
                <a:spcPts val="0"/>
              </a:spcAft>
              <a:buClr>
                <a:srgbClr val="F48CC3"/>
              </a:buClr>
              <a:buSzPts val="3200"/>
              <a:buFont typeface="Century Gothic"/>
              <a:buNone/>
            </a:pPr>
            <a:r>
              <a:rPr lang="en-US" sz="3200" b="1" dirty="0">
                <a:latin typeface="Century Gothic" panose="020B0502020202020204" pitchFamily="34" charset="0"/>
                <a:ea typeface="Century Gothic"/>
                <a:cs typeface="Century Gothic"/>
                <a:sym typeface="Century Gothic"/>
              </a:rPr>
              <a:t>Aviator shirt on Fridays!</a:t>
            </a:r>
            <a:endParaRPr sz="3200" b="1" dirty="0">
              <a:latin typeface="Century Gothic" panose="020B0502020202020204" pitchFamily="34" charset="0"/>
            </a:endParaRPr>
          </a:p>
        </p:txBody>
      </p:sp>
      <p:sp>
        <p:nvSpPr>
          <p:cNvPr id="227" name="Google Shape;227;p15"/>
          <p:cNvSpPr txBox="1"/>
          <p:nvPr/>
        </p:nvSpPr>
        <p:spPr>
          <a:xfrm>
            <a:off x="541337" y="1852612"/>
            <a:ext cx="7905750" cy="10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Arial"/>
              <a:buNone/>
            </a:pPr>
            <a:r>
              <a:rPr lang="en-US" sz="6000" b="1" i="0" u="none" dirty="0">
                <a:solidFill>
                  <a:schemeClr val="lt1"/>
                </a:solidFill>
                <a:latin typeface="Arial"/>
                <a:ea typeface="Arial"/>
                <a:cs typeface="Arial"/>
                <a:sym typeface="Arial"/>
              </a:rPr>
              <a:t>University of Hawaii</a:t>
            </a:r>
            <a:endParaRPr dirty="0"/>
          </a:p>
        </p:txBody>
      </p:sp>
      <p:pic>
        <p:nvPicPr>
          <p:cNvPr id="228" name="Google Shape;228;p15"/>
          <p:cNvPicPr preferRelativeResize="0"/>
          <p:nvPr/>
        </p:nvPicPr>
        <p:blipFill rotWithShape="1">
          <a:blip r:embed="rId3">
            <a:alphaModFix/>
          </a:blip>
          <a:srcRect/>
          <a:stretch/>
        </p:blipFill>
        <p:spPr>
          <a:xfrm>
            <a:off x="3295649" y="2170624"/>
            <a:ext cx="2397125" cy="1265237"/>
          </a:xfrm>
          <a:prstGeom prst="rect">
            <a:avLst/>
          </a:prstGeom>
          <a:noFill/>
          <a:ln>
            <a:noFill/>
          </a:ln>
        </p:spPr>
      </p:pic>
      <p:sp>
        <p:nvSpPr>
          <p:cNvPr id="11" name="Rectangle 10">
            <a:extLst>
              <a:ext uri="{FF2B5EF4-FFF2-40B4-BE49-F238E27FC236}">
                <a16:creationId xmlns:a16="http://schemas.microsoft.com/office/drawing/2014/main" id="{9D31EE2B-64B2-417C-BA9C-DB56AA6E28F6}"/>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4183D9-8305-4954-BEB9-70EE0CBF012E}"/>
              </a:ext>
            </a:extLst>
          </p:cNvPr>
          <p:cNvPicPr>
            <a:picLocks noChangeAspect="1"/>
          </p:cNvPicPr>
          <p:nvPr/>
        </p:nvPicPr>
        <p:blipFill>
          <a:blip r:embed="rId4"/>
          <a:stretch>
            <a:fillRect/>
          </a:stretch>
        </p:blipFill>
        <p:spPr>
          <a:xfrm>
            <a:off x="404018" y="1223649"/>
            <a:ext cx="2273926" cy="2273926"/>
          </a:xfrm>
          <a:prstGeom prst="rect">
            <a:avLst/>
          </a:prstGeom>
        </p:spPr>
      </p:pic>
      <p:pic>
        <p:nvPicPr>
          <p:cNvPr id="7" name="Picture 6">
            <a:extLst>
              <a:ext uri="{FF2B5EF4-FFF2-40B4-BE49-F238E27FC236}">
                <a16:creationId xmlns:a16="http://schemas.microsoft.com/office/drawing/2014/main" id="{EE162E35-FAF9-40FA-A107-7B0BE7512216}"/>
              </a:ext>
            </a:extLst>
          </p:cNvPr>
          <p:cNvPicPr>
            <a:picLocks noChangeAspect="1"/>
          </p:cNvPicPr>
          <p:nvPr/>
        </p:nvPicPr>
        <p:blipFill>
          <a:blip r:embed="rId5"/>
          <a:stretch>
            <a:fillRect/>
          </a:stretch>
        </p:blipFill>
        <p:spPr>
          <a:xfrm>
            <a:off x="5951537" y="1027907"/>
            <a:ext cx="2857500" cy="2857500"/>
          </a:xfrm>
          <a:prstGeom prst="rect">
            <a:avLst/>
          </a:prstGeom>
        </p:spPr>
      </p:pic>
      <p:pic>
        <p:nvPicPr>
          <p:cNvPr id="8" name="Picture 7">
            <a:extLst>
              <a:ext uri="{FF2B5EF4-FFF2-40B4-BE49-F238E27FC236}">
                <a16:creationId xmlns:a16="http://schemas.microsoft.com/office/drawing/2014/main" id="{71618E3C-B15A-470C-8DE7-9C3FD9BB6502}"/>
              </a:ext>
            </a:extLst>
          </p:cNvPr>
          <p:cNvPicPr>
            <a:picLocks noChangeAspect="1"/>
          </p:cNvPicPr>
          <p:nvPr/>
        </p:nvPicPr>
        <p:blipFill>
          <a:blip r:embed="rId6"/>
          <a:stretch>
            <a:fillRect/>
          </a:stretch>
        </p:blipFill>
        <p:spPr>
          <a:xfrm rot="21050541">
            <a:off x="230241" y="5524302"/>
            <a:ext cx="1782178" cy="1120946"/>
          </a:xfrm>
          <a:prstGeom prst="rect">
            <a:avLst/>
          </a:prstGeom>
        </p:spPr>
      </p:pic>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E6AD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CCC5EB-9231-477F-DFF0-61F53F6520C3}"/>
              </a:ext>
            </a:extLst>
          </p:cNvPr>
          <p:cNvPicPr>
            <a:picLocks noGrp="1" noChangeAspect="1"/>
          </p:cNvPicPr>
          <p:nvPr>
            <p:ph idx="1"/>
          </p:nvPr>
        </p:nvPicPr>
        <p:blipFill>
          <a:blip r:embed="rId2"/>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2455741839"/>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prstGeom prst="rect">
            <a:avLst/>
          </a:prstGeom>
        </p:spPr>
        <p:txBody>
          <a:bodyPr spcFirstLastPara="1" lIns="91425" tIns="45700" rIns="91425" bIns="45700" anchorCtr="0">
            <a:normAutofit fontScale="90000"/>
          </a:bodyPr>
          <a:lstStyle/>
          <a:p>
            <a:pPr>
              <a:spcBef>
                <a:spcPts val="0"/>
              </a:spcBef>
              <a:buClr>
                <a:srgbClr val="EEB1EC"/>
              </a:buClr>
              <a:buSzPts val="4500"/>
            </a:pPr>
            <a:r>
              <a:rPr lang="en-US"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entury Gothic"/>
                <a:ea typeface="Century Gothic"/>
                <a:cs typeface="Century Gothic"/>
                <a:sym typeface="Century Gothic"/>
              </a:rPr>
              <a:t>About Me</a:t>
            </a:r>
            <a:b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endParaRPr lang="en-US" sz="4300" dirty="0"/>
          </a:p>
        </p:txBody>
      </p:sp>
      <p:sp>
        <p:nvSpPr>
          <p:cNvPr id="123" name="Google Shape;123;p2"/>
          <p:cNvSpPr txBox="1">
            <a:spLocks noGrp="1"/>
          </p:cNvSpPr>
          <p:nvPr>
            <p:ph idx="1"/>
          </p:nvPr>
        </p:nvSpPr>
        <p:spPr>
          <a:xfrm>
            <a:off x="628650" y="1219398"/>
            <a:ext cx="4238366" cy="5273475"/>
          </a:xfrm>
          <a:prstGeom prst="rect">
            <a:avLst/>
          </a:prstGeom>
        </p:spPr>
        <p:txBody>
          <a:bodyPr spcFirstLastPara="1" lIns="91425" tIns="45700" rIns="91425" bIns="45700" anchorCtr="0">
            <a:normAutofit fontScale="85000" lnSpcReduction="20000"/>
          </a:bodyPr>
          <a:lstStyle/>
          <a:p>
            <a:pPr marL="0" marR="0" lvl="0" indent="0" algn="ctr" rtl="0">
              <a:spcBef>
                <a:spcPts val="0"/>
              </a:spcBef>
              <a:spcAft>
                <a:spcPts val="0"/>
              </a:spcAft>
              <a:buClr>
                <a:srgbClr val="EF53A5"/>
              </a:buClr>
              <a:buSzPts val="2800"/>
              <a:buFont typeface="Noto Sans Symbols"/>
              <a:buNone/>
            </a:pPr>
            <a:endParaRPr lang="en-US" sz="1700" b="1" i="0" u="none" strike="noStrike" cap="none" dirty="0">
              <a:solidFill>
                <a:srgbClr val="99CCFF"/>
              </a:solidFill>
              <a:latin typeface="Comic Sans MS"/>
              <a:ea typeface="Comic Sans MS"/>
              <a:cs typeface="Comic Sans MS"/>
              <a:sym typeface="Comic Sans MS"/>
            </a:endParaRPr>
          </a:p>
          <a:p>
            <a:pPr marL="0" marR="0" lvl="0" indent="0" algn="ctr" rtl="0">
              <a:spcBef>
                <a:spcPts val="1000"/>
              </a:spcBef>
              <a:spcAft>
                <a:spcPts val="0"/>
              </a:spcAft>
              <a:buClr>
                <a:srgbClr val="EF53A5"/>
              </a:buClr>
              <a:buSzPts val="3200"/>
              <a:buFont typeface="Noto Sans Symbols"/>
              <a:buNone/>
            </a:pPr>
            <a:r>
              <a:rPr lang="en-US" sz="3600" b="1" i="0" u="none" strike="noStrike" cap="none" dirty="0">
                <a:solidFill>
                  <a:srgbClr val="99CCFF"/>
                </a:solidFill>
                <a:latin typeface="Century Gothic"/>
                <a:ea typeface="Century Gothic"/>
                <a:cs typeface="Century Gothic"/>
                <a:sym typeface="Century Gothic"/>
              </a:rPr>
              <a:t>Mrs. Atherton</a:t>
            </a:r>
            <a:endParaRPr lang="en-US" sz="3600" b="1" dirty="0">
              <a:solidFill>
                <a:srgbClr val="99CCFF"/>
              </a:solidFill>
            </a:endParaRPr>
          </a:p>
          <a:p>
            <a:pPr marL="742950" marR="0" lvl="1" indent="-285750" rtl="0">
              <a:spcBef>
                <a:spcPts val="1000"/>
              </a:spcBef>
              <a:spcAft>
                <a:spcPts val="0"/>
              </a:spcAft>
              <a:buClr>
                <a:srgbClr val="EF53A5"/>
              </a:buClr>
              <a:buSzPts val="2560"/>
              <a:buFont typeface="Noto Sans Symbols"/>
              <a:buChar char="►"/>
            </a:pPr>
            <a:r>
              <a:rPr lang="en-US" sz="3100" b="0" i="0" u="none" strike="noStrike" cap="none" dirty="0">
                <a:latin typeface="Cavolini" panose="03000502040302020204" pitchFamily="66" charset="0"/>
                <a:ea typeface="Century Gothic"/>
                <a:cs typeface="Cavolini" panose="03000502040302020204" pitchFamily="66" charset="0"/>
                <a:sym typeface="Century Gothic"/>
              </a:rPr>
              <a:t>Professional Experience:</a:t>
            </a:r>
          </a:p>
          <a:p>
            <a:pPr marL="1143000" marR="0" lvl="2" indent="-228600" rtl="0">
              <a:spcBef>
                <a:spcPts val="1000"/>
              </a:spcBef>
              <a:spcAft>
                <a:spcPts val="0"/>
              </a:spcAft>
              <a:buClr>
                <a:srgbClr val="EF53A5"/>
              </a:buClr>
              <a:buSzPts val="1920"/>
              <a:buFont typeface="Arial"/>
              <a:buChar char="•"/>
            </a:pPr>
            <a:r>
              <a:rPr lang="en-US" sz="3100" b="0" i="0" u="none" strike="noStrike" cap="none" dirty="0">
                <a:latin typeface="Cavolini" panose="03000502040302020204" pitchFamily="66" charset="0"/>
                <a:ea typeface="Century Gothic"/>
                <a:cs typeface="Cavolini" panose="03000502040302020204" pitchFamily="66" charset="0"/>
                <a:sym typeface="Century Gothic"/>
              </a:rPr>
              <a:t>Bachelor of Arts, Cal Poly Pomona </a:t>
            </a:r>
          </a:p>
          <a:p>
            <a:pPr marL="1143000" marR="0" lvl="2" indent="-228600" rtl="0">
              <a:spcBef>
                <a:spcPts val="1000"/>
              </a:spcBef>
              <a:spcAft>
                <a:spcPts val="0"/>
              </a:spcAft>
              <a:buClr>
                <a:srgbClr val="EF53A5"/>
              </a:buClr>
              <a:buSzPts val="1920"/>
              <a:buFont typeface="Arial"/>
              <a:buChar char="•"/>
            </a:pPr>
            <a:r>
              <a:rPr lang="en-US" sz="3100" dirty="0">
                <a:latin typeface="Cavolini" panose="03000502040302020204" pitchFamily="66" charset="0"/>
                <a:ea typeface="Century Gothic"/>
                <a:cs typeface="Cavolini" panose="03000502040302020204" pitchFamily="66" charset="0"/>
                <a:sym typeface="Century Gothic"/>
              </a:rPr>
              <a:t>University </a:t>
            </a:r>
            <a:r>
              <a:rPr lang="en-US" sz="3100" b="0" i="0" u="none" strike="noStrike" cap="none" dirty="0">
                <a:latin typeface="Cavolini" panose="03000502040302020204" pitchFamily="66" charset="0"/>
                <a:ea typeface="Century Gothic"/>
                <a:cs typeface="Cavolini" panose="03000502040302020204" pitchFamily="66" charset="0"/>
                <a:sym typeface="Century Gothic"/>
              </a:rPr>
              <a:t>Master </a:t>
            </a:r>
            <a:r>
              <a:rPr lang="en-US" sz="3100" dirty="0">
                <a:latin typeface="Cavolini" panose="03000502040302020204" pitchFamily="66" charset="0"/>
                <a:ea typeface="Century Gothic"/>
                <a:cs typeface="Cavolini" panose="03000502040302020204" pitchFamily="66" charset="0"/>
                <a:sym typeface="Century Gothic"/>
              </a:rPr>
              <a:t>of Science, </a:t>
            </a:r>
            <a:r>
              <a:rPr lang="en-US" sz="3100" b="0" i="0" u="none" strike="noStrike" cap="none" dirty="0">
                <a:latin typeface="Cavolini" panose="03000502040302020204" pitchFamily="66" charset="0"/>
                <a:ea typeface="Century Gothic"/>
                <a:cs typeface="Cavolini" panose="03000502040302020204" pitchFamily="66" charset="0"/>
                <a:sym typeface="Century Gothic"/>
              </a:rPr>
              <a:t>California State University Fullerton</a:t>
            </a:r>
            <a:endParaRPr lang="en-US" sz="3100" dirty="0">
              <a:latin typeface="Cavolini" panose="03000502040302020204" pitchFamily="66" charset="0"/>
              <a:cs typeface="Cavolini" panose="03000502040302020204" pitchFamily="66" charset="0"/>
            </a:endParaRPr>
          </a:p>
          <a:p>
            <a:pPr marL="1143000" marR="0" lvl="2" indent="-228600" rtl="0">
              <a:spcBef>
                <a:spcPts val="1000"/>
              </a:spcBef>
              <a:spcAft>
                <a:spcPts val="0"/>
              </a:spcAft>
              <a:buClr>
                <a:srgbClr val="EF53A5"/>
              </a:buClr>
              <a:buSzPts val="1920"/>
              <a:buFont typeface="Arial"/>
              <a:buChar char="•"/>
            </a:pPr>
            <a:r>
              <a:rPr lang="en-US" sz="3100" b="0" i="0" u="none" strike="noStrike" cap="none" dirty="0">
                <a:latin typeface="Cavolini" panose="03000502040302020204" pitchFamily="66" charset="0"/>
                <a:ea typeface="Century Gothic"/>
                <a:cs typeface="Cavolini" panose="03000502040302020204" pitchFamily="66" charset="0"/>
                <a:sym typeface="Century Gothic"/>
              </a:rPr>
              <a:t>2</a:t>
            </a:r>
            <a:r>
              <a:rPr lang="en-US" sz="3100" b="0" i="0" u="none" strike="noStrike" cap="none" baseline="30000" dirty="0">
                <a:latin typeface="Cavolini" panose="03000502040302020204" pitchFamily="66" charset="0"/>
                <a:ea typeface="Century Gothic"/>
                <a:cs typeface="Cavolini" panose="03000502040302020204" pitchFamily="66" charset="0"/>
                <a:sym typeface="Century Gothic"/>
              </a:rPr>
              <a:t>nd</a:t>
            </a:r>
            <a:r>
              <a:rPr lang="en-US" sz="3100" b="0" i="0" u="none" strike="noStrike" cap="none" dirty="0">
                <a:latin typeface="Cavolini" panose="03000502040302020204" pitchFamily="66" charset="0"/>
                <a:ea typeface="Century Gothic"/>
                <a:cs typeface="Cavolini" panose="03000502040302020204" pitchFamily="66" charset="0"/>
                <a:sym typeface="Century Gothic"/>
              </a:rPr>
              <a:t> Grade</a:t>
            </a:r>
            <a:endParaRPr lang="en-US" sz="3100" dirty="0">
              <a:latin typeface="Cavolini" panose="03000502040302020204" pitchFamily="66" charset="0"/>
              <a:cs typeface="Cavolini" panose="03000502040302020204" pitchFamily="66" charset="0"/>
            </a:endParaRPr>
          </a:p>
          <a:p>
            <a:pPr marL="1143000" marR="0" lvl="2" indent="-228600" rtl="0">
              <a:spcBef>
                <a:spcPts val="1000"/>
              </a:spcBef>
              <a:spcAft>
                <a:spcPts val="0"/>
              </a:spcAft>
              <a:buClr>
                <a:srgbClr val="EF53A5"/>
              </a:buClr>
              <a:buSzPts val="1920"/>
              <a:buFont typeface="Arial"/>
              <a:buChar char="•"/>
            </a:pPr>
            <a:r>
              <a:rPr lang="en-US" sz="3100" b="0" i="0" u="none" strike="noStrike" cap="none" dirty="0">
                <a:latin typeface="Cavolini" panose="03000502040302020204" pitchFamily="66" charset="0"/>
                <a:ea typeface="Century Gothic"/>
                <a:cs typeface="Cavolini" panose="03000502040302020204" pitchFamily="66" charset="0"/>
                <a:sym typeface="Century Gothic"/>
              </a:rPr>
              <a:t>4</a:t>
            </a:r>
            <a:r>
              <a:rPr lang="en-US" sz="3100" b="0" i="0" u="none" strike="noStrike" cap="none" baseline="30000" dirty="0">
                <a:latin typeface="Cavolini" panose="03000502040302020204" pitchFamily="66" charset="0"/>
                <a:ea typeface="Century Gothic"/>
                <a:cs typeface="Cavolini" panose="03000502040302020204" pitchFamily="66" charset="0"/>
                <a:sym typeface="Century Gothic"/>
              </a:rPr>
              <a:t>th</a:t>
            </a:r>
            <a:r>
              <a:rPr lang="en-US" sz="3100" b="0" i="0" u="none" strike="noStrike" cap="none" dirty="0">
                <a:latin typeface="Cavolini" panose="03000502040302020204" pitchFamily="66" charset="0"/>
                <a:ea typeface="Century Gothic"/>
                <a:cs typeface="Cavolini" panose="03000502040302020204" pitchFamily="66" charset="0"/>
                <a:sym typeface="Century Gothic"/>
              </a:rPr>
              <a:t>Grade</a:t>
            </a:r>
            <a:endParaRPr lang="en-US" sz="3100" dirty="0">
              <a:latin typeface="Cavolini" panose="03000502040302020204" pitchFamily="66" charset="0"/>
              <a:cs typeface="Cavolini" panose="03000502040302020204" pitchFamily="66" charset="0"/>
            </a:endParaRPr>
          </a:p>
          <a:p>
            <a:pPr marL="914400" marR="0" lvl="2" indent="0" rtl="0">
              <a:spcBef>
                <a:spcPts val="1000"/>
              </a:spcBef>
              <a:spcAft>
                <a:spcPts val="0"/>
              </a:spcAft>
              <a:buClr>
                <a:srgbClr val="EF53A5"/>
              </a:buClr>
              <a:buSzPts val="1920"/>
              <a:buNone/>
            </a:pPr>
            <a:endParaRPr lang="en-US" sz="1700" dirty="0"/>
          </a:p>
        </p:txBody>
      </p:sp>
      <p:sp>
        <p:nvSpPr>
          <p:cNvPr id="2" name="Rectangle 1">
            <a:extLst>
              <a:ext uri="{FF2B5EF4-FFF2-40B4-BE49-F238E27FC236}">
                <a16:creationId xmlns:a16="http://schemas.microsoft.com/office/drawing/2014/main" id="{27768236-DB5F-4CE0-9114-AF63A60FE5A3}"/>
              </a:ext>
            </a:extLst>
          </p:cNvPr>
          <p:cNvSpPr/>
          <p:nvPr/>
        </p:nvSpPr>
        <p:spPr>
          <a:xfrm flipH="1">
            <a:off x="71117" y="-71120"/>
            <a:ext cx="9072879" cy="692912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 person pointing at a screen&#10;&#10;Description automatically generated with low confidence">
            <a:extLst>
              <a:ext uri="{FF2B5EF4-FFF2-40B4-BE49-F238E27FC236}">
                <a16:creationId xmlns:a16="http://schemas.microsoft.com/office/drawing/2014/main" id="{F4E205FF-B645-4EBB-A0F8-F5D6D114C3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43592" y="1219398"/>
            <a:ext cx="2695181" cy="2695181"/>
          </a:xfrm>
          <a:prstGeom prst="rect">
            <a:avLst/>
          </a:prstGeom>
        </p:spPr>
      </p:pic>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0F6630-8AF7-0729-354F-27CA7C6DB3B4}"/>
              </a:ext>
            </a:extLst>
          </p:cNvPr>
          <p:cNvPicPr>
            <a:picLocks noGrp="1" noChangeAspect="1"/>
          </p:cNvPicPr>
          <p:nvPr>
            <p:ph idx="1"/>
          </p:nvPr>
        </p:nvPicPr>
        <p:blipFill>
          <a:blip r:embed="rId2"/>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251402994"/>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728526" y="371719"/>
            <a:ext cx="4594473" cy="1906863"/>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School Supplies</a:t>
            </a:r>
            <a:endParaRPr lang="en-US" sz="4300" dirty="0"/>
          </a:p>
        </p:txBody>
      </p:sp>
      <p:sp>
        <p:nvSpPr>
          <p:cNvPr id="240" name="Google Shape;240;p18"/>
          <p:cNvSpPr txBox="1">
            <a:spLocks noGrp="1"/>
          </p:cNvSpPr>
          <p:nvPr>
            <p:ph idx="1"/>
          </p:nvPr>
        </p:nvSpPr>
        <p:spPr>
          <a:xfrm>
            <a:off x="728526" y="2711395"/>
            <a:ext cx="3086100" cy="3508430"/>
          </a:xfrm>
          <a:prstGeom prst="rect">
            <a:avLst/>
          </a:prstGeom>
        </p:spPr>
        <p:txBody>
          <a:bodyPr spcFirstLastPara="1" lIns="91425" tIns="45700" rIns="91425" bIns="45700" anchorCtr="0">
            <a:normAutofit/>
          </a:bodyPr>
          <a:lstStyle/>
          <a:p>
            <a:pPr marL="0" marR="0" lvl="0" indent="-152400" rtl="0">
              <a:spcBef>
                <a:spcPts val="0"/>
              </a:spcBef>
              <a:spcAft>
                <a:spcPts val="0"/>
              </a:spcAft>
              <a:buClr>
                <a:srgbClr val="EF53A5"/>
              </a:buClr>
              <a:buSzPts val="2400"/>
              <a:buFont typeface="Noto Sans Symbols"/>
              <a:buChar char="►"/>
            </a:pPr>
            <a:r>
              <a:rPr lang="en-US" sz="2000" b="0" i="0" u="none" dirty="0">
                <a:latin typeface="Century Gothic"/>
                <a:ea typeface="Century Gothic"/>
                <a:cs typeface="Century Gothic"/>
                <a:sym typeface="Century Gothic"/>
              </a:rPr>
              <a:t>Please replenish necessary school supplies throughout the year as needed.</a:t>
            </a:r>
            <a:endParaRPr lang="en-US" sz="2000" dirty="0"/>
          </a:p>
          <a:p>
            <a:pPr marL="0" marR="0" lvl="2" indent="0" rtl="0">
              <a:spcBef>
                <a:spcPts val="1000"/>
              </a:spcBef>
              <a:spcAft>
                <a:spcPts val="0"/>
              </a:spcAft>
              <a:buClr>
                <a:srgbClr val="EF53A5"/>
              </a:buClr>
              <a:buSzPts val="1680"/>
              <a:buFont typeface="Noto Sans Symbols"/>
              <a:buNone/>
            </a:pPr>
            <a:endParaRPr lang="en-US" sz="2000" b="0" i="0" u="none" strike="noStrike" cap="none" dirty="0">
              <a:latin typeface="Century Gothic"/>
              <a:ea typeface="Century Gothic"/>
              <a:cs typeface="Century Gothic"/>
              <a:sym typeface="Century Gothic"/>
            </a:endParaRPr>
          </a:p>
          <a:p>
            <a:pPr marL="0" marR="0" lvl="3" indent="-142240" rtl="0">
              <a:spcBef>
                <a:spcPts val="1000"/>
              </a:spcBef>
              <a:spcAft>
                <a:spcPts val="0"/>
              </a:spcAft>
              <a:buClr>
                <a:srgbClr val="EF53A5"/>
              </a:buClr>
              <a:buSzPts val="2240"/>
              <a:buFont typeface="Noto Sans Symbols"/>
              <a:buChar char="►"/>
            </a:pPr>
            <a:r>
              <a:rPr lang="en-US" sz="2000" b="0" i="0" u="none" strike="noStrike" cap="none" dirty="0">
                <a:latin typeface="Century Gothic"/>
                <a:ea typeface="Century Gothic"/>
                <a:cs typeface="Century Gothic"/>
                <a:sym typeface="Century Gothic"/>
              </a:rPr>
              <a:t>Pencils, Paper, Crayons, Glue Sticks, etc.</a:t>
            </a:r>
            <a:endParaRPr lang="en-US" sz="2000" dirty="0"/>
          </a:p>
        </p:txBody>
      </p:sp>
      <p:pic>
        <p:nvPicPr>
          <p:cNvPr id="243" name="Google Shape;243;p18" descr="aug08_gluestick3"/>
          <p:cNvPicPr preferRelativeResize="0"/>
          <p:nvPr/>
        </p:nvPicPr>
        <p:blipFill rotWithShape="1">
          <a:blip r:embed="rId3"/>
          <a:stretch/>
        </p:blipFill>
        <p:spPr>
          <a:xfrm>
            <a:off x="6546109" y="566469"/>
            <a:ext cx="2160136" cy="1944122"/>
          </a:xfrm>
          <a:prstGeom prst="rect">
            <a:avLst/>
          </a:prstGeom>
          <a:noFill/>
        </p:spPr>
      </p:pic>
      <p:pic>
        <p:nvPicPr>
          <p:cNvPr id="241" name="Google Shape;241;p18" descr="2029302"/>
          <p:cNvPicPr preferRelativeResize="0"/>
          <p:nvPr/>
        </p:nvPicPr>
        <p:blipFill rotWithShape="1">
          <a:blip r:embed="rId4"/>
          <a:stretch/>
        </p:blipFill>
        <p:spPr>
          <a:xfrm>
            <a:off x="3974084" y="2650302"/>
            <a:ext cx="2300424" cy="2257999"/>
          </a:xfrm>
          <a:prstGeom prst="rect">
            <a:avLst/>
          </a:prstGeom>
          <a:noFill/>
        </p:spPr>
      </p:pic>
      <p:pic>
        <p:nvPicPr>
          <p:cNvPr id="242" name="Google Shape;242;p18" descr="aug08_scissors3"/>
          <p:cNvPicPr preferRelativeResize="0"/>
          <p:nvPr/>
        </p:nvPicPr>
        <p:blipFill rotWithShape="1">
          <a:blip r:embed="rId5"/>
          <a:stretch/>
        </p:blipFill>
        <p:spPr>
          <a:xfrm rot="711461">
            <a:off x="6677280" y="4497114"/>
            <a:ext cx="1607025" cy="1443598"/>
          </a:xfrm>
          <a:prstGeom prst="rect">
            <a:avLst/>
          </a:prstGeom>
          <a:noFill/>
        </p:spPr>
      </p:pic>
      <p:sp>
        <p:nvSpPr>
          <p:cNvPr id="7" name="Rectangle 6">
            <a:extLst>
              <a:ext uri="{FF2B5EF4-FFF2-40B4-BE49-F238E27FC236}">
                <a16:creationId xmlns:a16="http://schemas.microsoft.com/office/drawing/2014/main" id="{65C13C88-E0A4-4F24-B7FB-41B18B0333C2}"/>
              </a:ext>
            </a:extLst>
          </p:cNvPr>
          <p:cNvSpPr/>
          <p:nvPr/>
        </p:nvSpPr>
        <p:spPr>
          <a:xfrm flipH="1" flipV="1">
            <a:off x="60960" y="0"/>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defTabSz="914400">
              <a:spcAft>
                <a:spcPts val="0"/>
              </a:spcAft>
              <a:buClr>
                <a:srgbClr val="EEB1EC"/>
              </a:buClr>
              <a:buSzPts val="4500"/>
            </a:pPr>
            <a:r>
              <a:rPr lang="en-US" sz="4300" b="1" i="0" u="none" dirty="0">
                <a:latin typeface="Century Gothic" panose="020B0502020202020204" pitchFamily="34" charset="0"/>
                <a:sym typeface="Century Gothic"/>
              </a:rPr>
              <a:t>Classroom Donations</a:t>
            </a:r>
            <a:endParaRPr lang="en-US" sz="4300" dirty="0">
              <a:latin typeface="Century Gothic" panose="020B0502020202020204" pitchFamily="34" charset="0"/>
            </a:endParaRPr>
          </a:p>
        </p:txBody>
      </p:sp>
      <p:sp>
        <p:nvSpPr>
          <p:cNvPr id="249" name="Google Shape;249;p19"/>
          <p:cNvSpPr txBox="1"/>
          <p:nvPr/>
        </p:nvSpPr>
        <p:spPr>
          <a:xfrm>
            <a:off x="419100" y="1690690"/>
            <a:ext cx="4371973" cy="3100386"/>
          </a:xfrm>
          <a:prstGeom prst="rect">
            <a:avLst/>
          </a:prstGeom>
        </p:spPr>
        <p:txBody>
          <a:bodyPr spcFirstLastPara="1" vert="horz" lIns="91440" tIns="45720" rIns="91440" bIns="45720" rtlCol="0" anchorCtr="0">
            <a:normAutofit/>
          </a:bodyPr>
          <a:lstStyle/>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2400" b="0" i="0" u="none" dirty="0">
                <a:latin typeface="Cavolini" panose="03000502040302020204" pitchFamily="66" charset="0"/>
                <a:cs typeface="Cavolini" panose="03000502040302020204" pitchFamily="66" charset="0"/>
                <a:sym typeface="Century Gothic"/>
              </a:rPr>
              <a:t>White copy paper </a:t>
            </a:r>
          </a:p>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2400" b="0" i="0" u="none" dirty="0">
                <a:latin typeface="Cavolini" panose="03000502040302020204" pitchFamily="66" charset="0"/>
                <a:cs typeface="Cavolini" panose="03000502040302020204" pitchFamily="66" charset="0"/>
                <a:sym typeface="Century Gothic"/>
              </a:rPr>
              <a:t>(8 ½ x 11)</a:t>
            </a:r>
            <a:endParaRPr lang="en-US" sz="2400" dirty="0">
              <a:latin typeface="Cavolini" panose="03000502040302020204" pitchFamily="66" charset="0"/>
              <a:cs typeface="Cavolini" panose="03000502040302020204" pitchFamily="66" charset="0"/>
            </a:endParaRPr>
          </a:p>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2400" dirty="0">
                <a:latin typeface="Cavolini" panose="03000502040302020204" pitchFamily="66" charset="0"/>
                <a:cs typeface="Cavolini" panose="03000502040302020204" pitchFamily="66" charset="0"/>
                <a:sym typeface="Century Gothic"/>
              </a:rPr>
              <a:t>U</a:t>
            </a:r>
            <a:r>
              <a:rPr lang="en-US" sz="2400" b="0" i="0" u="none" dirty="0">
                <a:latin typeface="Cavolini" panose="03000502040302020204" pitchFamily="66" charset="0"/>
                <a:cs typeface="Cavolini" panose="03000502040302020204" pitchFamily="66" charset="0"/>
                <a:sym typeface="Century Gothic"/>
              </a:rPr>
              <a:t>nscented baby wipes, </a:t>
            </a:r>
          </a:p>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2400" b="0" i="0" u="none" dirty="0">
                <a:latin typeface="Cavolini" panose="03000502040302020204" pitchFamily="66" charset="0"/>
                <a:cs typeface="Cavolini" panose="03000502040302020204" pitchFamily="66" charset="0"/>
                <a:sym typeface="Century Gothic"/>
              </a:rPr>
              <a:t>Expo Markers</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400" b="0" i="0" u="none" dirty="0">
                <a:latin typeface="Cavolini" panose="03000502040302020204" pitchFamily="66" charset="0"/>
                <a:cs typeface="Cavolini" panose="03000502040302020204" pitchFamily="66" charset="0"/>
                <a:sym typeface="Century Gothic"/>
              </a:rPr>
              <a:t>Pencils</a:t>
            </a:r>
            <a:endParaRPr lang="en-US" sz="2400" dirty="0">
              <a:latin typeface="Cavolini" panose="03000502040302020204" pitchFamily="66" charset="0"/>
              <a:cs typeface="Cavolini" panose="03000502040302020204" pitchFamily="66" charset="0"/>
            </a:endParaRP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400" b="0" i="0" u="none" dirty="0">
                <a:latin typeface="Cavolini" panose="03000502040302020204" pitchFamily="66" charset="0"/>
                <a:cs typeface="Cavolini" panose="03000502040302020204" pitchFamily="66" charset="0"/>
                <a:sym typeface="Century Gothic"/>
              </a:rPr>
              <a:t>Glue sticks</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400" dirty="0">
                <a:latin typeface="Cavolini" panose="03000502040302020204" pitchFamily="66" charset="0"/>
                <a:cs typeface="Cavolini" panose="03000502040302020204" pitchFamily="66" charset="0"/>
                <a:sym typeface="Century Gothic"/>
              </a:rPr>
              <a:t>Amazon Wish List </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endParaRPr lang="en-US" sz="2000" dirty="0">
              <a:latin typeface="Century Gothic" panose="020B0502020202020204" pitchFamily="34" charset="0"/>
            </a:endParaRPr>
          </a:p>
          <a:p>
            <a:pPr marL="0" marR="0" lvl="0" indent="-228600">
              <a:lnSpc>
                <a:spcPct val="90000"/>
              </a:lnSpc>
              <a:spcBef>
                <a:spcPts val="600"/>
              </a:spcBef>
              <a:spcAft>
                <a:spcPts val="0"/>
              </a:spcAft>
              <a:buClr>
                <a:schemeClr val="lt1"/>
              </a:buClr>
              <a:buSzPts val="2000"/>
              <a:buFont typeface="Arial" panose="020B0604020202020204" pitchFamily="34" charset="0"/>
              <a:buChar char="•"/>
            </a:pPr>
            <a:endParaRPr lang="en-US" sz="1700" b="0" i="0" u="none" dirty="0">
              <a:sym typeface="Comic Sans MS"/>
            </a:endParaRPr>
          </a:p>
          <a:p>
            <a:pPr marL="0" marR="0" lvl="0" indent="-228600">
              <a:lnSpc>
                <a:spcPct val="90000"/>
              </a:lnSpc>
              <a:spcBef>
                <a:spcPts val="600"/>
              </a:spcBef>
              <a:spcAft>
                <a:spcPts val="0"/>
              </a:spcAft>
              <a:buClr>
                <a:schemeClr val="lt1"/>
              </a:buClr>
              <a:buSzPts val="2000"/>
              <a:buFont typeface="Arial" panose="020B0604020202020204" pitchFamily="34" charset="0"/>
              <a:buChar char="•"/>
            </a:pPr>
            <a:endParaRPr lang="en-US" sz="1700" b="0" i="0" u="none" dirty="0">
              <a:sym typeface="Comic Sans MS"/>
            </a:endParaRPr>
          </a:p>
          <a:p>
            <a:pPr marL="0" marR="0" lvl="0" indent="-228600">
              <a:lnSpc>
                <a:spcPct val="90000"/>
              </a:lnSpc>
              <a:spcBef>
                <a:spcPts val="0"/>
              </a:spcBef>
              <a:spcAft>
                <a:spcPts val="0"/>
              </a:spcAft>
              <a:buFont typeface="Arial" panose="020B0604020202020204" pitchFamily="34" charset="0"/>
              <a:buChar char="•"/>
            </a:pPr>
            <a:endParaRPr lang="en-US" sz="1700" b="0" i="0" u="none" dirty="0">
              <a:sym typeface="Comic Sans MS"/>
            </a:endParaRPr>
          </a:p>
        </p:txBody>
      </p:sp>
      <p:pic>
        <p:nvPicPr>
          <p:cNvPr id="250" name="Google Shape;250;p19" descr="Image result for school supply clip art"/>
          <p:cNvPicPr preferRelativeResize="0"/>
          <p:nvPr/>
        </p:nvPicPr>
        <p:blipFill rotWithShape="1">
          <a:blip r:embed="rId3"/>
          <a:srcRect l="16976" r="29749" b="2"/>
          <a:stretch/>
        </p:blipFill>
        <p:spPr>
          <a:xfrm>
            <a:off x="4791074" y="1452470"/>
            <a:ext cx="3172557"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p:spPr>
      </p:pic>
      <p:sp>
        <p:nvSpPr>
          <p:cNvPr id="5" name="Rectangle 4">
            <a:extLst>
              <a:ext uri="{FF2B5EF4-FFF2-40B4-BE49-F238E27FC236}">
                <a16:creationId xmlns:a16="http://schemas.microsoft.com/office/drawing/2014/main" id="{1E8D0022-BC76-49D1-B457-6741174C4A4E}"/>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4D31654-C35C-6880-EF4C-C3DAA2AE02A6}"/>
              </a:ext>
            </a:extLst>
          </p:cNvPr>
          <p:cNvSpPr txBox="1"/>
          <p:nvPr/>
        </p:nvSpPr>
        <p:spPr>
          <a:xfrm>
            <a:off x="1009651" y="5029295"/>
            <a:ext cx="7959564" cy="369332"/>
          </a:xfrm>
          <a:prstGeom prst="rect">
            <a:avLst/>
          </a:prstGeom>
          <a:noFill/>
        </p:spPr>
        <p:txBody>
          <a:bodyPr wrap="square" rtlCol="0">
            <a:spAutoFit/>
          </a:bodyPr>
          <a:lstStyle/>
          <a:p>
            <a:r>
              <a:rPr lang="en-US" dirty="0">
                <a:hlinkClick r:id="rId4"/>
              </a:rPr>
              <a:t>https://www.amazon.com/hz/wishlist/ls/2SQRCBYMN8HAH?ref_=wl_share</a:t>
            </a:r>
            <a:endParaRPr lang="en-US" dirty="0"/>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482600" y="321734"/>
            <a:ext cx="5175895" cy="1135737"/>
          </a:xfrm>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400"/>
              <a:buFont typeface="Century Gothic"/>
              <a:buNone/>
            </a:pPr>
            <a:br>
              <a:rPr lang="en-US" sz="2600" b="1" dirty="0">
                <a:latin typeface="Century Gothic"/>
                <a:ea typeface="Century Gothic"/>
                <a:cs typeface="Century Gothic"/>
                <a:sym typeface="Century Gothic"/>
              </a:rPr>
            </a:br>
            <a:r>
              <a:rPr lang="en-US" sz="2600" b="1" i="0" u="none" dirty="0">
                <a:latin typeface="Century Gothic"/>
                <a:ea typeface="Century Gothic"/>
                <a:cs typeface="Century Gothic"/>
                <a:sym typeface="Century Gothic"/>
              </a:rPr>
              <a:t>McGraw-Hill Reading Wonders </a:t>
            </a:r>
            <a:endParaRPr lang="en-US" sz="2600" dirty="0"/>
          </a:p>
        </p:txBody>
      </p:sp>
      <p:sp>
        <p:nvSpPr>
          <p:cNvPr id="167" name="Google Shape;167;p8"/>
          <p:cNvSpPr txBox="1">
            <a:spLocks noGrp="1"/>
          </p:cNvSpPr>
          <p:nvPr>
            <p:ph idx="1"/>
          </p:nvPr>
        </p:nvSpPr>
        <p:spPr>
          <a:xfrm>
            <a:off x="482601" y="1782981"/>
            <a:ext cx="5175894" cy="4393982"/>
          </a:xfrm>
          <a:prstGeom prst="rect">
            <a:avLst/>
          </a:prstGeom>
        </p:spPr>
        <p:txBody>
          <a:bodyPr spcFirstLastPara="1" lIns="91425" tIns="45700" rIns="91425" bIns="45700" anchorCtr="0">
            <a:noAutofit/>
          </a:bodyPr>
          <a:lstStyle/>
          <a:p>
            <a:pPr marL="342900" marR="0" lvl="0" indent="-342900" rtl="0">
              <a:spcBef>
                <a:spcPts val="0"/>
              </a:spcBef>
              <a:spcAft>
                <a:spcPts val="0"/>
              </a:spcAft>
              <a:buClr>
                <a:srgbClr val="EF53A5"/>
              </a:buClr>
              <a:buSzPts val="1600"/>
              <a:buFont typeface="Noto Sans Symbols"/>
              <a:buChar char="►"/>
            </a:pPr>
            <a:r>
              <a:rPr lang="en-US" sz="2000" b="1" dirty="0">
                <a:latin typeface="Century Gothic"/>
                <a:ea typeface="Century Gothic"/>
                <a:cs typeface="Century Gothic"/>
                <a:sym typeface="Century Gothic"/>
              </a:rPr>
              <a:t>Focus will be on:</a:t>
            </a:r>
            <a:r>
              <a:rPr lang="en-US" sz="2000" b="1" i="0" u="none" dirty="0">
                <a:latin typeface="Century Gothic"/>
                <a:ea typeface="Century Gothic"/>
                <a:cs typeface="Century Gothic"/>
                <a:sym typeface="Century Gothic"/>
              </a:rPr>
              <a:t> </a:t>
            </a:r>
            <a:endParaRPr lang="en-US" sz="2000" b="1"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Vocabulary Instruction</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Reading Comprehension Skill Development</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Phonics</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Spelling</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Grammar</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Writing </a:t>
            </a:r>
            <a:endParaRPr lang="en-US" sz="2000" dirty="0"/>
          </a:p>
          <a:p>
            <a:pPr marL="342900" marR="0" lvl="0" indent="-342900" rtl="0">
              <a:spcBef>
                <a:spcPts val="1000"/>
              </a:spcBef>
              <a:spcAft>
                <a:spcPts val="0"/>
              </a:spcAft>
              <a:buClr>
                <a:srgbClr val="EF53A5"/>
              </a:buClr>
              <a:buSzPts val="1600"/>
              <a:buFont typeface="Noto Sans Symbols"/>
              <a:buChar char="►"/>
            </a:pPr>
            <a:r>
              <a:rPr lang="en-US" sz="2000" b="1" i="0" u="none" dirty="0">
                <a:latin typeface="Century Gothic"/>
                <a:ea typeface="Century Gothic"/>
                <a:cs typeface="Century Gothic"/>
                <a:sym typeface="Century Gothic"/>
              </a:rPr>
              <a:t>Writing Domains:          </a:t>
            </a:r>
            <a:endParaRPr lang="en-US" sz="2000" b="1"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Informational      </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Narrative                 </a:t>
            </a:r>
            <a:endParaRPr lang="en-US" sz="2000" dirty="0"/>
          </a:p>
          <a:p>
            <a:pPr marL="742950" lvl="1" indent="-285750">
              <a:spcBef>
                <a:spcPts val="1000"/>
              </a:spcBef>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Opinion</a:t>
            </a:r>
            <a:endParaRPr lang="en-US" sz="2000" dirty="0"/>
          </a:p>
        </p:txBody>
      </p:sp>
      <p:pic>
        <p:nvPicPr>
          <p:cNvPr id="168" name="Google Shape;168;p8" descr="Wonders Literature Anthology, Grade 2 (ELEMENTARY CORE READING): Donald Bear; McGraw-Hill Education..."/>
          <p:cNvPicPr preferRelativeResize="0"/>
          <p:nvPr/>
        </p:nvPicPr>
        <p:blipFill rotWithShape="1">
          <a:blip r:embed="rId3"/>
          <a:srcRect l="4227" r="18784" b="-5"/>
          <a:stretch/>
        </p:blipFill>
        <p:spPr>
          <a:xfrm rot="740576">
            <a:off x="5686228" y="977006"/>
            <a:ext cx="2102915" cy="2635439"/>
          </a:xfrm>
          <a:prstGeom prst="rect">
            <a:avLst/>
          </a:prstGeom>
          <a:noFill/>
        </p:spPr>
      </p:pic>
      <p:sp>
        <p:nvSpPr>
          <p:cNvPr id="6" name="Rectangle 5">
            <a:extLst>
              <a:ext uri="{FF2B5EF4-FFF2-40B4-BE49-F238E27FC236}">
                <a16:creationId xmlns:a16="http://schemas.microsoft.com/office/drawing/2014/main" id="{2085042D-2185-450F-BADF-24364B9FA162}"/>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FD43A4-C1CF-4D69-84D9-8578043FACA7}"/>
              </a:ext>
            </a:extLst>
          </p:cNvPr>
          <p:cNvSpPr txBox="1"/>
          <p:nvPr/>
        </p:nvSpPr>
        <p:spPr>
          <a:xfrm flipH="1">
            <a:off x="488632" y="135549"/>
            <a:ext cx="5256439" cy="754053"/>
          </a:xfrm>
          <a:prstGeom prst="rect">
            <a:avLst/>
          </a:prstGeom>
          <a:noFill/>
        </p:spPr>
        <p:txBody>
          <a:bodyPr wrap="square" rtlCol="0">
            <a:spAutoFit/>
          </a:bodyPr>
          <a:lstStyle/>
          <a:p>
            <a:pPr>
              <a:spcAft>
                <a:spcPts val="600"/>
              </a:spcAft>
            </a:pPr>
            <a:r>
              <a:rPr lang="en-US" sz="4300" b="1" dirty="0">
                <a:latin typeface="Century Gothic" panose="020B0502020202020204" pitchFamily="34" charset="0"/>
              </a:rPr>
              <a:t>ELA Curriculum</a:t>
            </a:r>
          </a:p>
        </p:txBody>
      </p:sp>
      <p:sp>
        <p:nvSpPr>
          <p:cNvPr id="3" name="TextBox 2">
            <a:extLst>
              <a:ext uri="{FF2B5EF4-FFF2-40B4-BE49-F238E27FC236}">
                <a16:creationId xmlns:a16="http://schemas.microsoft.com/office/drawing/2014/main" id="{2228A0CC-A65E-4D85-AA11-1504BE0BD389}"/>
              </a:ext>
            </a:extLst>
          </p:cNvPr>
          <p:cNvSpPr txBox="1"/>
          <p:nvPr/>
        </p:nvSpPr>
        <p:spPr>
          <a:xfrm>
            <a:off x="4816877" y="4156500"/>
            <a:ext cx="2035629" cy="2985433"/>
          </a:xfrm>
          <a:prstGeom prst="rect">
            <a:avLst/>
          </a:prstGeom>
          <a:noFill/>
        </p:spPr>
        <p:txBody>
          <a:bodyPr wrap="square" rtlCol="0">
            <a:spAutoFit/>
          </a:bodyPr>
          <a:lstStyle/>
          <a:p>
            <a:pPr algn="ctr">
              <a:spcAft>
                <a:spcPts val="600"/>
              </a:spcAft>
            </a:pPr>
            <a:r>
              <a:rPr lang="en-US" sz="2000" b="1" dirty="0">
                <a:latin typeface="Century Gothic" panose="020B0502020202020204" pitchFamily="34" charset="0"/>
              </a:rPr>
              <a:t>Online Access:</a:t>
            </a:r>
          </a:p>
          <a:p>
            <a:pPr algn="ctr">
              <a:spcAft>
                <a:spcPts val="600"/>
              </a:spcAft>
            </a:pPr>
            <a:r>
              <a:rPr lang="en-US" sz="2000" b="0" i="0" dirty="0">
                <a:latin typeface="Century Gothic" panose="020B0502020202020204" pitchFamily="34" charset="0"/>
              </a:rPr>
              <a:t>Online access for students and parents can be found </a:t>
            </a:r>
            <a:r>
              <a:rPr lang="en-US" sz="2000" dirty="0">
                <a:latin typeface="Century Gothic" panose="020B0502020202020204" pitchFamily="34" charset="0"/>
              </a:rPr>
              <a:t>on</a:t>
            </a:r>
            <a:r>
              <a:rPr lang="en-US" sz="2000" b="0" i="0" dirty="0">
                <a:latin typeface="Century Gothic" panose="020B0502020202020204" pitchFamily="34" charset="0"/>
              </a:rPr>
              <a:t> </a:t>
            </a:r>
            <a:r>
              <a:rPr lang="en-US" sz="2000" dirty="0">
                <a:latin typeface="Century Gothic" panose="020B0502020202020204" pitchFamily="34" charset="0"/>
              </a:rPr>
              <a:t>your child’s </a:t>
            </a:r>
            <a:r>
              <a:rPr lang="en-US" sz="2000" dirty="0" err="1">
                <a:latin typeface="Century Gothic" panose="020B0502020202020204" pitchFamily="34" charset="0"/>
              </a:rPr>
              <a:t>ClassLink</a:t>
            </a:r>
            <a:r>
              <a:rPr lang="en-US" sz="2000" dirty="0">
                <a:latin typeface="Century Gothic" panose="020B0502020202020204" pitchFamily="34" charset="0"/>
              </a:rPr>
              <a:t> account. </a:t>
            </a:r>
          </a:p>
          <a:p>
            <a:pPr algn="ctr">
              <a:spcAft>
                <a:spcPts val="600"/>
              </a:spcAft>
            </a:pPr>
            <a:endParaRPr lang="en-US" dirty="0">
              <a:latin typeface="Century Gothic" panose="020B0502020202020204" pitchFamily="34" charset="0"/>
            </a:endParaRP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3" name="Title 2">
            <a:extLst>
              <a:ext uri="{FF2B5EF4-FFF2-40B4-BE49-F238E27FC236}">
                <a16:creationId xmlns:a16="http://schemas.microsoft.com/office/drawing/2014/main" id="{70A38477-7107-4609-B395-A76A883AB533}"/>
              </a:ext>
            </a:extLst>
          </p:cNvPr>
          <p:cNvSpPr>
            <a:spLocks noGrp="1"/>
          </p:cNvSpPr>
          <p:nvPr>
            <p:ph type="title"/>
          </p:nvPr>
        </p:nvSpPr>
        <p:spPr>
          <a:xfrm>
            <a:off x="628650" y="365127"/>
            <a:ext cx="7886700" cy="1311274"/>
          </a:xfrm>
        </p:spPr>
        <p:txBody>
          <a:bodyPr>
            <a:normAutofit/>
          </a:bodyPr>
          <a:lstStyle/>
          <a:p>
            <a:pPr>
              <a:lnSpc>
                <a:spcPct val="100000"/>
              </a:lnSpc>
            </a:pPr>
            <a:r>
              <a:rPr lang="en-US" sz="4300" b="1" dirty="0">
                <a:latin typeface="Century Gothic" panose="020B0502020202020204" pitchFamily="34" charset="0"/>
              </a:rPr>
              <a:t>Math Curriculum</a:t>
            </a:r>
            <a:br>
              <a:rPr lang="en-US" sz="4300" b="1" dirty="0">
                <a:latin typeface="Century Gothic" panose="020B0502020202020204" pitchFamily="34" charset="0"/>
              </a:rPr>
            </a:br>
            <a:r>
              <a:rPr lang="en-US" sz="2900" b="1" dirty="0" err="1">
                <a:latin typeface="Century Gothic" panose="020B0502020202020204" pitchFamily="34" charset="0"/>
              </a:rPr>
              <a:t>Savvas</a:t>
            </a:r>
            <a:r>
              <a:rPr lang="en-US" sz="2900" b="1" dirty="0">
                <a:latin typeface="Century Gothic" panose="020B0502020202020204" pitchFamily="34" charset="0"/>
              </a:rPr>
              <a:t> Envision Math</a:t>
            </a:r>
          </a:p>
        </p:txBody>
      </p:sp>
      <p:graphicFrame>
        <p:nvGraphicFramePr>
          <p:cNvPr id="208" name="Google Shape;176;p9">
            <a:extLst>
              <a:ext uri="{FF2B5EF4-FFF2-40B4-BE49-F238E27FC236}">
                <a16:creationId xmlns:a16="http://schemas.microsoft.com/office/drawing/2014/main" id="{8DF83BB8-8232-4F05-B3E1-C0E4DA337B2A}"/>
              </a:ext>
            </a:extLst>
          </p:cNvPr>
          <p:cNvGraphicFramePr>
            <a:graphicFrameLocks noGrp="1"/>
          </p:cNvGraphicFramePr>
          <p:nvPr>
            <p:ph idx="1"/>
            <p:extLst>
              <p:ext uri="{D42A27DB-BD31-4B8C-83A1-F6EECF244321}">
                <p14:modId xmlns:p14="http://schemas.microsoft.com/office/powerpoint/2010/main" val="115039434"/>
              </p:ext>
            </p:extLst>
          </p:nvPr>
        </p:nvGraphicFramePr>
        <p:xfrm>
          <a:off x="557815" y="1879601"/>
          <a:ext cx="4749228" cy="4318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8" name="Google Shape;178;p9"/>
          <p:cNvPicPr preferRelativeResize="0"/>
          <p:nvPr/>
        </p:nvPicPr>
        <p:blipFill rotWithShape="1">
          <a:blip r:embed="rId8"/>
          <a:stretch/>
        </p:blipFill>
        <p:spPr>
          <a:xfrm rot="765011">
            <a:off x="5960706" y="1150289"/>
            <a:ext cx="2135933" cy="2545799"/>
          </a:xfrm>
          <a:prstGeom prst="rect">
            <a:avLst/>
          </a:prstGeom>
          <a:noFill/>
        </p:spPr>
      </p:pic>
      <p:sp>
        <p:nvSpPr>
          <p:cNvPr id="7" name="Rectangle 6">
            <a:extLst>
              <a:ext uri="{FF2B5EF4-FFF2-40B4-BE49-F238E27FC236}">
                <a16:creationId xmlns:a16="http://schemas.microsoft.com/office/drawing/2014/main" id="{0CE0B94A-3745-44F4-8207-3FB3B002B019}"/>
              </a:ext>
            </a:extLst>
          </p:cNvPr>
          <p:cNvSpPr/>
          <p:nvPr/>
        </p:nvSpPr>
        <p:spPr>
          <a:xfrm flipH="1" flipV="1">
            <a:off x="60960" y="0"/>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6DC24F-1898-4C2A-A4B3-8F82E49014B3}"/>
              </a:ext>
            </a:extLst>
          </p:cNvPr>
          <p:cNvSpPr txBox="1"/>
          <p:nvPr/>
        </p:nvSpPr>
        <p:spPr>
          <a:xfrm>
            <a:off x="5829300" y="3792772"/>
            <a:ext cx="2312835" cy="2246769"/>
          </a:xfrm>
          <a:prstGeom prst="rect">
            <a:avLst/>
          </a:prstGeom>
          <a:noFill/>
        </p:spPr>
        <p:txBody>
          <a:bodyPr wrap="square" rtlCol="0">
            <a:spAutoFit/>
          </a:bodyPr>
          <a:lstStyle/>
          <a:p>
            <a:endParaRPr lang="en-US" sz="2000" dirty="0">
              <a:solidFill>
                <a:srgbClr val="6CE33D"/>
              </a:solidFill>
              <a:latin typeface="Comic Sans MS" panose="030F0702030302020204" pitchFamily="66" charset="0"/>
            </a:endParaRPr>
          </a:p>
          <a:p>
            <a:r>
              <a:rPr lang="en-US" sz="2000" dirty="0">
                <a:solidFill>
                  <a:srgbClr val="6CE33D"/>
                </a:solidFill>
                <a:latin typeface="Comic Sans MS" panose="030F0702030302020204" pitchFamily="66" charset="0"/>
              </a:rPr>
              <a:t>Supplemental programs utilized daily on Chrome books in class.</a:t>
            </a:r>
          </a:p>
          <a:p>
            <a:r>
              <a:rPr lang="en-US" sz="2000" dirty="0">
                <a:solidFill>
                  <a:srgbClr val="7030A0"/>
                </a:solidFill>
                <a:latin typeface="Comic Sans MS" panose="030F0702030302020204" pitchFamily="66" charset="0"/>
              </a:rPr>
              <a:t>Prodigy</a:t>
            </a:r>
          </a:p>
          <a:p>
            <a:r>
              <a:rPr lang="en-US" sz="2000" dirty="0">
                <a:latin typeface="Comic Sans MS" panose="030F0702030302020204" pitchFamily="66" charset="0"/>
              </a:rPr>
              <a:t>Extra Math</a:t>
            </a:r>
          </a:p>
        </p:txBody>
      </p:sp>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0DDE-D29F-4E7F-B15D-46E8365DF9FD}"/>
              </a:ext>
            </a:extLst>
          </p:cNvPr>
          <p:cNvSpPr>
            <a:spLocks noGrp="1"/>
          </p:cNvSpPr>
          <p:nvPr>
            <p:ph type="title"/>
          </p:nvPr>
        </p:nvSpPr>
        <p:spPr>
          <a:xfrm>
            <a:off x="666750" y="685800"/>
            <a:ext cx="8055428" cy="2952750"/>
          </a:xfrm>
        </p:spPr>
        <p:txBody>
          <a:bodyPr>
            <a:normAutofit fontScale="90000"/>
          </a:bodyPr>
          <a:lstStyle/>
          <a:p>
            <a:pPr algn="ctr" rtl="0" fontAlgn="base"/>
            <a:r>
              <a:rPr lang="en-US" sz="4800" b="1" i="0" dirty="0">
                <a:solidFill>
                  <a:srgbClr val="000000"/>
                </a:solidFill>
                <a:effectLst/>
                <a:latin typeface="Century Gothic" panose="020B0502020202020204" pitchFamily="34" charset="0"/>
              </a:rPr>
              <a:t>Other Core Subjects</a:t>
            </a:r>
            <a:br>
              <a:rPr lang="en-US" sz="4300" b="1" i="0" dirty="0">
                <a:solidFill>
                  <a:srgbClr val="000000"/>
                </a:solidFill>
                <a:effectLst/>
                <a:latin typeface="Century Gothic" panose="020B0502020202020204" pitchFamily="34" charset="0"/>
              </a:rPr>
            </a:br>
            <a:br>
              <a:rPr lang="en-US" sz="2700" b="1" i="0" dirty="0">
                <a:solidFill>
                  <a:srgbClr val="000000"/>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English Language Development (ELD)</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a:t>
            </a:r>
            <a:r>
              <a:rPr lang="en-US" sz="2700" b="0" i="1" u="none" strike="noStrike" dirty="0">
                <a:solidFill>
                  <a:srgbClr val="000000"/>
                </a:solidFill>
                <a:effectLst/>
                <a:latin typeface="Century Gothic" panose="020B0502020202020204" pitchFamily="34" charset="0"/>
              </a:rPr>
              <a:t> </a:t>
            </a:r>
            <a:r>
              <a:rPr lang="en-US" sz="2700" b="0" i="1" u="none" strike="noStrike" dirty="0">
                <a:solidFill>
                  <a:srgbClr val="FF3300"/>
                </a:solidFill>
                <a:effectLst/>
                <a:latin typeface="Century Gothic" panose="020B0502020202020204" pitchFamily="34" charset="0"/>
              </a:rPr>
              <a:t>Remediation, Intervention &amp; Enrichment</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Social Studies- Houghton Mifflin-NGSS</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Science- NGSS</a:t>
            </a:r>
            <a:r>
              <a:rPr lang="en-US" sz="2700" b="0" i="0" dirty="0">
                <a:solidFill>
                  <a:srgbClr val="FFFFFF"/>
                </a:solidFill>
                <a:effectLst/>
                <a:latin typeface="Century Gothic" panose="020B0502020202020204" pitchFamily="34" charset="0"/>
              </a:rPr>
              <a:t>​ </a:t>
            </a:r>
            <a:r>
              <a:rPr lang="en-US" sz="2700" b="0" i="0" u="none" strike="noStrike" dirty="0">
                <a:solidFill>
                  <a:srgbClr val="000000"/>
                </a:solidFill>
                <a:effectLst/>
                <a:latin typeface="Century Gothic" panose="020B0502020202020204" pitchFamily="34" charset="0"/>
                <a:hlinkClick r:id="rId2"/>
              </a:rPr>
              <a:t>TWIG</a:t>
            </a:r>
            <a:r>
              <a:rPr lang="en-US" sz="2700" b="0" i="0" u="none" strike="noStrike" dirty="0">
                <a:solidFill>
                  <a:srgbClr val="000000"/>
                </a:solidFill>
                <a:effectLst/>
                <a:latin typeface="Century Gothic" panose="020B0502020202020204" pitchFamily="34" charset="0"/>
              </a:rPr>
              <a:t> Click </a:t>
            </a:r>
            <a:r>
              <a:rPr lang="en-US" sz="2700" b="0" i="0" dirty="0">
                <a:solidFill>
                  <a:srgbClr val="FFFFFF"/>
                </a:solidFill>
                <a:effectLst/>
                <a:latin typeface="Century Gothic" panose="020B0502020202020204" pitchFamily="34" charset="0"/>
              </a:rPr>
              <a:t>99999999</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P.E. – Appropriate shoes</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Music- Once a week</a:t>
            </a:r>
            <a:r>
              <a:rPr lang="en-US" sz="2700" b="0" i="0" dirty="0">
                <a:solidFill>
                  <a:srgbClr val="FFFFFF"/>
                </a:solidFill>
                <a:effectLst/>
                <a:latin typeface="Century Gothic" panose="020B0502020202020204" pitchFamily="34" charset="0"/>
              </a:rPr>
              <a:t>​</a:t>
            </a:r>
            <a:br>
              <a:rPr lang="en-US" sz="2700" dirty="0">
                <a:solidFill>
                  <a:srgbClr val="FFFFFF"/>
                </a:solidFill>
                <a:latin typeface="Century Gothic" panose="020B0502020202020204" pitchFamily="34" charset="0"/>
              </a:rPr>
            </a:br>
            <a:r>
              <a:rPr lang="en-US" sz="2700" dirty="0">
                <a:solidFill>
                  <a:srgbClr val="000000"/>
                </a:solidFill>
                <a:latin typeface="Century Gothic" panose="020B0502020202020204" pitchFamily="34" charset="0"/>
              </a:rPr>
              <a:t>-</a:t>
            </a:r>
            <a:r>
              <a:rPr lang="en-US" sz="2700" b="0" i="0" u="none" strike="noStrike" dirty="0">
                <a:solidFill>
                  <a:srgbClr val="000000"/>
                </a:solidFill>
                <a:effectLst/>
                <a:latin typeface="Century Gothic" panose="020B0502020202020204" pitchFamily="34" charset="0"/>
              </a:rPr>
              <a:t>Library </a:t>
            </a:r>
            <a:br>
              <a:rPr lang="en-US" sz="2700" b="0" i="0" dirty="0">
                <a:solidFill>
                  <a:srgbClr val="FFFFFF"/>
                </a:solidFill>
                <a:effectLst/>
                <a:latin typeface="Segoe UI" panose="020B0502040204020203" pitchFamily="34" charset="0"/>
              </a:rPr>
            </a:br>
            <a:endParaRPr lang="en-US" sz="2700" b="1" dirty="0">
              <a:latin typeface="Century Gothic" panose="020B0502020202020204" pitchFamily="34" charset="0"/>
            </a:endParaRPr>
          </a:p>
        </p:txBody>
      </p:sp>
      <p:sp>
        <p:nvSpPr>
          <p:cNvPr id="4" name="Rectangle 3">
            <a:extLst>
              <a:ext uri="{FF2B5EF4-FFF2-40B4-BE49-F238E27FC236}">
                <a16:creationId xmlns:a16="http://schemas.microsoft.com/office/drawing/2014/main" id="{B686877F-C6FA-4F51-A70F-3B18C009497B}"/>
              </a:ext>
            </a:extLst>
          </p:cNvPr>
          <p:cNvSpPr/>
          <p:nvPr/>
        </p:nvSpPr>
        <p:spPr>
          <a:xfrm flipH="1" flipV="1">
            <a:off x="60960" y="0"/>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n Science for a Global Transformation: Call for Papers for a Special  Collection in Data Science Journal - CODATA, The Committee on Data for  Science and Technology">
            <a:extLst>
              <a:ext uri="{FF2B5EF4-FFF2-40B4-BE49-F238E27FC236}">
                <a16:creationId xmlns:a16="http://schemas.microsoft.com/office/drawing/2014/main" id="{89EEE436-7998-4750-BF4B-540F6E782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438" y="3790405"/>
            <a:ext cx="5113124" cy="266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13649"/>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20000"/>
                <a:lumOff val="80000"/>
              </a:schemeClr>
            </a:gs>
            <a:gs pos="51133">
              <a:schemeClr val="accent3">
                <a:lumMod val="20000"/>
                <a:lumOff val="80000"/>
              </a:schemeClr>
            </a:gs>
            <a:gs pos="10656">
              <a:schemeClr val="accent4">
                <a:lumMod val="20000"/>
                <a:lumOff val="80000"/>
              </a:schemeClr>
            </a:gs>
            <a:gs pos="74000">
              <a:schemeClr val="accent1">
                <a:lumMod val="20000"/>
                <a:lumOff val="80000"/>
              </a:schemeClr>
            </a:gs>
            <a:gs pos="83000">
              <a:schemeClr val="accent1">
                <a:lumMod val="20000"/>
                <a:lumOff val="80000"/>
              </a:schemeClr>
            </a:gs>
            <a:gs pos="100000">
              <a:schemeClr val="accent1">
                <a:lumMod val="30000"/>
                <a:lumOff val="70000"/>
              </a:schemeClr>
            </a:gs>
          </a:gsLst>
          <a:lin ang="5400000" scaled="1"/>
        </a:gradFill>
        <a:effectLst/>
      </p:bgPr>
    </p:bg>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473202" y="640080"/>
            <a:ext cx="3614166" cy="1481328"/>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200"/>
              <a:buFont typeface="Century Gothic"/>
              <a:buNone/>
            </a:pPr>
            <a:r>
              <a:rPr lang="en-US" sz="4700" b="1" i="0" u="none">
                <a:latin typeface="Century Gothic"/>
                <a:ea typeface="Century Gothic"/>
                <a:cs typeface="Century Gothic"/>
                <a:sym typeface="Century Gothic"/>
              </a:rPr>
              <a:t>Goals for the Year</a:t>
            </a:r>
            <a:endParaRPr lang="en-US" sz="4700"/>
          </a:p>
        </p:txBody>
      </p:sp>
      <p:sp>
        <p:nvSpPr>
          <p:cNvPr id="130" name="Google Shape;130;p3"/>
          <p:cNvSpPr txBox="1">
            <a:spLocks noGrp="1"/>
          </p:cNvSpPr>
          <p:nvPr>
            <p:ph idx="1"/>
          </p:nvPr>
        </p:nvSpPr>
        <p:spPr>
          <a:xfrm>
            <a:off x="473202" y="2660904"/>
            <a:ext cx="3614166" cy="3547872"/>
          </a:xfrm>
          <a:prstGeom prst="rect">
            <a:avLst/>
          </a:prstGeom>
        </p:spPr>
        <p:txBody>
          <a:bodyPr spcFirstLastPara="1" lIns="91425" tIns="45700" rIns="91425" bIns="45700" anchor="t" anchorCtr="0">
            <a:normAutofit fontScale="92500" lnSpcReduction="20000"/>
          </a:bodyPr>
          <a:lstStyle/>
          <a:p>
            <a:pPr marL="457200" marR="0" lvl="0" indent="-457200" rtl="0">
              <a:spcBef>
                <a:spcPts val="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Have every student reach or exceed Common Core State and District standards.</a:t>
            </a:r>
            <a:endParaRPr lang="en-US" sz="2000" dirty="0"/>
          </a:p>
          <a:p>
            <a:pPr marL="457200" marR="0" lvl="0" indent="-457200" rtl="0">
              <a:spcBef>
                <a:spcPts val="100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Provide a safe, fun-filled, nurturing learning environment where children thrive.</a:t>
            </a:r>
            <a:endParaRPr lang="en-US" sz="2000" dirty="0"/>
          </a:p>
          <a:p>
            <a:pPr marL="457200" marR="0" lvl="0" indent="-457200" rtl="0">
              <a:spcBef>
                <a:spcPts val="100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Increase each child’s academic success in all subject areas.</a:t>
            </a:r>
            <a:endParaRPr lang="en-US" sz="2000" dirty="0"/>
          </a:p>
          <a:p>
            <a:pPr marL="457200" marR="0" lvl="0" indent="-457200" rtl="0">
              <a:spcBef>
                <a:spcPts val="100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Develop student</a:t>
            </a:r>
            <a:r>
              <a:rPr lang="en-US" sz="2000" dirty="0">
                <a:latin typeface="Century Gothic"/>
                <a:ea typeface="Century Gothic"/>
                <a:cs typeface="Century Gothic"/>
                <a:sym typeface="Century Gothic"/>
              </a:rPr>
              <a:t>s’</a:t>
            </a:r>
            <a:r>
              <a:rPr lang="en-US" sz="2000" b="0" i="0" u="none" strike="noStrike" cap="none" dirty="0">
                <a:latin typeface="Century Gothic"/>
                <a:ea typeface="Century Gothic"/>
                <a:cs typeface="Century Gothic"/>
                <a:sym typeface="Century Gothic"/>
              </a:rPr>
              <a:t>  organizational skills and sense of responsibility.</a:t>
            </a:r>
            <a:endParaRPr lang="en-US" sz="2000" dirty="0"/>
          </a:p>
          <a:p>
            <a:pPr marL="342900" marR="0" lvl="0" indent="-200660" rtl="0">
              <a:spcBef>
                <a:spcPts val="1000"/>
              </a:spcBef>
              <a:spcAft>
                <a:spcPts val="0"/>
              </a:spcAft>
              <a:buClr>
                <a:srgbClr val="EF53A5"/>
              </a:buClr>
              <a:buSzPts val="2240"/>
              <a:buFont typeface="Noto Sans Symbols"/>
              <a:buNone/>
            </a:pPr>
            <a:endParaRPr lang="en-US" sz="1600" b="0" i="0" u="none" dirty="0">
              <a:latin typeface="Century Gothic"/>
              <a:ea typeface="Century Gothic"/>
              <a:cs typeface="Century Gothic"/>
              <a:sym typeface="Century Gothic"/>
            </a:endParaRPr>
          </a:p>
        </p:txBody>
      </p:sp>
      <p:pic>
        <p:nvPicPr>
          <p:cNvPr id="131" name="Google Shape;131;p3"/>
          <p:cNvPicPr preferRelativeResize="0"/>
          <p:nvPr/>
        </p:nvPicPr>
        <p:blipFill rotWithShape="1">
          <a:blip r:embed="rId3"/>
          <a:stretch/>
        </p:blipFill>
        <p:spPr>
          <a:xfrm>
            <a:off x="4574286" y="2057434"/>
            <a:ext cx="4094226" cy="2743131"/>
          </a:xfrm>
          <a:prstGeom prst="rect">
            <a:avLst/>
          </a:prstGeom>
          <a:noFill/>
        </p:spPr>
      </p:pic>
      <p:sp>
        <p:nvSpPr>
          <p:cNvPr id="2" name="Rectangle 1">
            <a:extLst>
              <a:ext uri="{FF2B5EF4-FFF2-40B4-BE49-F238E27FC236}">
                <a16:creationId xmlns:a16="http://schemas.microsoft.com/office/drawing/2014/main" id="{3F1BDD7C-C1C2-4B26-92B1-7455604DF8D3}"/>
              </a:ext>
            </a:extLst>
          </p:cNvPr>
          <p:cNvSpPr/>
          <p:nvPr/>
        </p:nvSpPr>
        <p:spPr>
          <a:xfrm flipH="1">
            <a:off x="43688" y="0"/>
            <a:ext cx="9056914"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yellow school bus&#10;&#10;Description automatically generated">
            <a:extLst>
              <a:ext uri="{FF2B5EF4-FFF2-40B4-BE49-F238E27FC236}">
                <a16:creationId xmlns:a16="http://schemas.microsoft.com/office/drawing/2014/main" id="{253CD575-1608-97C1-1A67-E4C77586065D}"/>
              </a:ext>
            </a:extLst>
          </p:cNvPr>
          <p:cNvPicPr>
            <a:picLocks noGrp="1" noChangeAspect="1"/>
          </p:cNvPicPr>
          <p:nvPr>
            <p:ph idx="1"/>
          </p:nvPr>
        </p:nvPicPr>
        <p:blipFill>
          <a:blip r:embed="rId2"/>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1899154721"/>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A74203-FAA1-40C7-AA4F-76BD133950B6}"/>
              </a:ext>
            </a:extLst>
          </p:cNvPr>
          <p:cNvSpPr txBox="1"/>
          <p:nvPr/>
        </p:nvSpPr>
        <p:spPr>
          <a:xfrm flipH="1">
            <a:off x="404484" y="138380"/>
            <a:ext cx="8363091" cy="4093428"/>
          </a:xfrm>
          <a:prstGeom prst="rect">
            <a:avLst/>
          </a:prstGeom>
          <a:noFill/>
        </p:spPr>
        <p:txBody>
          <a:bodyPr wrap="square" rtlCol="0">
            <a:spAutoFit/>
          </a:bodyPr>
          <a:lstStyle/>
          <a:p>
            <a:r>
              <a:rPr lang="en-US" sz="3600" b="1" dirty="0">
                <a:solidFill>
                  <a:srgbClr val="99CCFF"/>
                </a:solidFill>
                <a:latin typeface="Century Gothic" panose="020B0502020202020204" pitchFamily="34" charset="0"/>
              </a:rPr>
              <a:t>                  Classroom Wishlist</a:t>
            </a:r>
          </a:p>
          <a:p>
            <a:endParaRPr lang="en-US" sz="1600" dirty="0"/>
          </a:p>
          <a:p>
            <a:endParaRPr lang="en-US" sz="1600" dirty="0"/>
          </a:p>
          <a:p>
            <a:endParaRPr lang="en-US" sz="1600" dirty="0"/>
          </a:p>
          <a:p>
            <a:pPr algn="ctr"/>
            <a:endParaRPr lang="en-US" sz="1800" dirty="0">
              <a:latin typeface="Century Gothic" panose="020B0502020202020204" pitchFamily="34" charset="0"/>
            </a:endParaRPr>
          </a:p>
          <a:p>
            <a:pPr algn="ctr"/>
            <a:endParaRPr lang="en-US" dirty="0">
              <a:latin typeface="Century Gothic" panose="020B0502020202020204" pitchFamily="34" charset="0"/>
            </a:endParaRPr>
          </a:p>
          <a:p>
            <a:pPr algn="ctr"/>
            <a:r>
              <a:rPr lang="en-US" sz="1800" dirty="0">
                <a:latin typeface="Century Gothic" panose="020B0502020202020204" pitchFamily="34" charset="0"/>
              </a:rPr>
              <a:t>Raz-Kids</a:t>
            </a:r>
          </a:p>
          <a:p>
            <a:pPr algn="ctr"/>
            <a:r>
              <a:rPr lang="en-US" dirty="0">
                <a:latin typeface="Century Gothic" panose="020B0502020202020204" pitchFamily="34" charset="0"/>
                <a:hlinkClick r:id="rId2"/>
              </a:rPr>
              <a:t>https://www.raz-kids.com</a:t>
            </a:r>
            <a:endParaRPr lang="en-US" dirty="0">
              <a:latin typeface="Century Gothic" panose="020B0502020202020204" pitchFamily="34" charset="0"/>
            </a:endParaRPr>
          </a:p>
          <a:p>
            <a:pPr algn="ctr"/>
            <a:r>
              <a:rPr lang="en-US" dirty="0">
                <a:latin typeface="Century Gothic" panose="020B0502020202020204" pitchFamily="34" charset="0"/>
              </a:rPr>
              <a:t>Online guided reading program with interactive </a:t>
            </a:r>
            <a:r>
              <a:rPr lang="en-US" dirty="0" err="1">
                <a:latin typeface="Century Gothic" panose="020B0502020202020204" pitchFamily="34" charset="0"/>
              </a:rPr>
              <a:t>ebooks</a:t>
            </a:r>
            <a:r>
              <a:rPr lang="en-US" dirty="0">
                <a:latin typeface="Century Gothic" panose="020B0502020202020204" pitchFamily="34" charset="0"/>
              </a:rPr>
              <a:t>, downloadable books, and reading quizzes</a:t>
            </a:r>
            <a:r>
              <a:rPr lang="en-US" dirty="0"/>
              <a:t>.</a:t>
            </a:r>
          </a:p>
          <a:p>
            <a:pPr algn="ctr"/>
            <a:endParaRPr lang="en-US" sz="1400" b="1" dirty="0">
              <a:latin typeface="Century Gothic" panose="020B0502020202020204" pitchFamily="34" charset="0"/>
            </a:endParaRPr>
          </a:p>
          <a:p>
            <a:pPr marL="571500" indent="-571500" algn="ctr">
              <a:buFont typeface="Arial" panose="020B0604020202020204" pitchFamily="34" charset="0"/>
              <a:buChar char="•"/>
            </a:pPr>
            <a:r>
              <a:rPr lang="en-US" dirty="0">
                <a:latin typeface="Century Gothic" panose="020B0502020202020204" pitchFamily="34" charset="0"/>
              </a:rPr>
              <a:t>Amazon Classroom Wishlist</a:t>
            </a:r>
          </a:p>
          <a:p>
            <a:pPr algn="ctr"/>
            <a:r>
              <a:rPr lang="en-US" dirty="0">
                <a:latin typeface="Century Gothic" panose="020B0502020202020204" pitchFamily="34" charset="0"/>
                <a:hlinkClick r:id="rId3"/>
              </a:rPr>
              <a:t>https://www.amazon.com/hz/wishlist/ls/2SQRCBYMN8HAH?ref_=wl_share</a:t>
            </a:r>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040861A5-EBE6-4C9A-923E-8D831215A7F7}"/>
              </a:ext>
            </a:extLst>
          </p:cNvPr>
          <p:cNvPicPr>
            <a:picLocks noChangeAspect="1"/>
          </p:cNvPicPr>
          <p:nvPr/>
        </p:nvPicPr>
        <p:blipFill>
          <a:blip r:embed="rId4"/>
          <a:stretch>
            <a:fillRect/>
          </a:stretch>
        </p:blipFill>
        <p:spPr>
          <a:xfrm>
            <a:off x="779384" y="4148296"/>
            <a:ext cx="2297192" cy="1406767"/>
          </a:xfrm>
          <a:prstGeom prst="rect">
            <a:avLst/>
          </a:prstGeom>
        </p:spPr>
      </p:pic>
      <p:sp>
        <p:nvSpPr>
          <p:cNvPr id="10" name="TextBox 9">
            <a:extLst>
              <a:ext uri="{FF2B5EF4-FFF2-40B4-BE49-F238E27FC236}">
                <a16:creationId xmlns:a16="http://schemas.microsoft.com/office/drawing/2014/main" id="{D3A893DB-C764-4F78-8388-4F3F21D63F2C}"/>
              </a:ext>
            </a:extLst>
          </p:cNvPr>
          <p:cNvSpPr txBox="1"/>
          <p:nvPr/>
        </p:nvSpPr>
        <p:spPr>
          <a:xfrm rot="10800000" flipV="1">
            <a:off x="1309209" y="5723491"/>
            <a:ext cx="1904292" cy="369332"/>
          </a:xfrm>
          <a:prstGeom prst="rect">
            <a:avLst/>
          </a:prstGeom>
          <a:noFill/>
        </p:spPr>
        <p:txBody>
          <a:bodyPr wrap="square" rtlCol="0">
            <a:spAutoFit/>
          </a:bodyPr>
          <a:lstStyle/>
          <a:p>
            <a:r>
              <a:rPr lang="en-US" dirty="0"/>
              <a:t>@Mari-Atherton</a:t>
            </a:r>
          </a:p>
        </p:txBody>
      </p:sp>
      <p:sp>
        <p:nvSpPr>
          <p:cNvPr id="11" name="Rectangle 10">
            <a:extLst>
              <a:ext uri="{FF2B5EF4-FFF2-40B4-BE49-F238E27FC236}">
                <a16:creationId xmlns:a16="http://schemas.microsoft.com/office/drawing/2014/main" id="{0C1788CA-79DD-4497-9561-D11578C60406}"/>
              </a:ext>
            </a:extLst>
          </p:cNvPr>
          <p:cNvSpPr/>
          <p:nvPr/>
        </p:nvSpPr>
        <p:spPr>
          <a:xfrm flipH="1" flipV="1">
            <a:off x="45720" y="20319"/>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29050773-1189-4B83-9E16-3051BF6CBE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20452606">
            <a:off x="6774280" y="11047"/>
            <a:ext cx="1760760" cy="1165800"/>
          </a:xfrm>
          <a:prstGeom prst="rect">
            <a:avLst/>
          </a:prstGeom>
        </p:spPr>
      </p:pic>
      <p:pic>
        <p:nvPicPr>
          <p:cNvPr id="19" name="Picture 18">
            <a:extLst>
              <a:ext uri="{FF2B5EF4-FFF2-40B4-BE49-F238E27FC236}">
                <a16:creationId xmlns:a16="http://schemas.microsoft.com/office/drawing/2014/main" id="{D9861467-D933-4A23-84FB-913C345D178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900932">
            <a:off x="790399" y="382613"/>
            <a:ext cx="1823364" cy="1885321"/>
          </a:xfrm>
          <a:prstGeom prst="rect">
            <a:avLst/>
          </a:prstGeom>
        </p:spPr>
      </p:pic>
      <p:pic>
        <p:nvPicPr>
          <p:cNvPr id="2" name="Picture 1">
            <a:extLst>
              <a:ext uri="{FF2B5EF4-FFF2-40B4-BE49-F238E27FC236}">
                <a16:creationId xmlns:a16="http://schemas.microsoft.com/office/drawing/2014/main" id="{7E581EF1-8B8E-41B3-AA3E-C73518A81159}"/>
              </a:ext>
            </a:extLst>
          </p:cNvPr>
          <p:cNvPicPr>
            <a:picLocks noChangeAspect="1"/>
          </p:cNvPicPr>
          <p:nvPr/>
        </p:nvPicPr>
        <p:blipFill>
          <a:blip r:embed="rId9"/>
          <a:stretch>
            <a:fillRect/>
          </a:stretch>
        </p:blipFill>
        <p:spPr>
          <a:xfrm>
            <a:off x="3977769" y="746430"/>
            <a:ext cx="1875394" cy="914400"/>
          </a:xfrm>
          <a:prstGeom prst="rect">
            <a:avLst/>
          </a:prstGeom>
        </p:spPr>
      </p:pic>
      <p:cxnSp>
        <p:nvCxnSpPr>
          <p:cNvPr id="17" name="Straight Arrow Connector 16">
            <a:extLst>
              <a:ext uri="{FF2B5EF4-FFF2-40B4-BE49-F238E27FC236}">
                <a16:creationId xmlns:a16="http://schemas.microsoft.com/office/drawing/2014/main" id="{EAD005AB-9864-46F7-97AF-ABC5502B0F24}"/>
              </a:ext>
            </a:extLst>
          </p:cNvPr>
          <p:cNvCxnSpPr>
            <a:cxnSpLocks/>
            <a:stCxn id="4" idx="0"/>
          </p:cNvCxnSpPr>
          <p:nvPr/>
        </p:nvCxnSpPr>
        <p:spPr>
          <a:xfrm flipH="1">
            <a:off x="6138856" y="732291"/>
            <a:ext cx="1587882" cy="74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7E2143F-B0E9-4041-9A8C-9E755D5C69CA}"/>
              </a:ext>
            </a:extLst>
          </p:cNvPr>
          <p:cNvSpPr txBox="1"/>
          <p:nvPr/>
        </p:nvSpPr>
        <p:spPr>
          <a:xfrm>
            <a:off x="4200525" y="2714625"/>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0D2E39D5-989F-41C1-A363-111A86520E49}"/>
              </a:ext>
            </a:extLst>
          </p:cNvPr>
          <p:cNvSpPr txBox="1"/>
          <p:nvPr/>
        </p:nvSpPr>
        <p:spPr>
          <a:xfrm rot="20069129">
            <a:off x="7085065" y="696273"/>
            <a:ext cx="1601517" cy="738664"/>
          </a:xfrm>
          <a:prstGeom prst="rect">
            <a:avLst/>
          </a:prstGeom>
          <a:noFill/>
        </p:spPr>
        <p:txBody>
          <a:bodyPr wrap="square" rtlCol="0">
            <a:spAutoFit/>
          </a:bodyPr>
          <a:lstStyle/>
          <a:p>
            <a:pPr algn="ctr"/>
            <a:r>
              <a:rPr lang="en-US" sz="1400" dirty="0"/>
              <a:t>$ 118.00 yearly.</a:t>
            </a:r>
          </a:p>
          <a:p>
            <a:pPr algn="ctr"/>
            <a:r>
              <a:rPr lang="en-US" sz="1400" dirty="0"/>
              <a:t>Requesting</a:t>
            </a:r>
          </a:p>
          <a:p>
            <a:pPr algn="ctr"/>
            <a:r>
              <a:rPr lang="en-US" sz="1400" dirty="0"/>
              <a:t> $ 5.00 per student</a:t>
            </a:r>
          </a:p>
        </p:txBody>
      </p:sp>
      <p:sp>
        <p:nvSpPr>
          <p:cNvPr id="12" name="TextBox 11">
            <a:extLst>
              <a:ext uri="{FF2B5EF4-FFF2-40B4-BE49-F238E27FC236}">
                <a16:creationId xmlns:a16="http://schemas.microsoft.com/office/drawing/2014/main" id="{B40208E7-86B9-5E6B-D37C-691652F8FD17}"/>
              </a:ext>
            </a:extLst>
          </p:cNvPr>
          <p:cNvSpPr txBox="1"/>
          <p:nvPr/>
        </p:nvSpPr>
        <p:spPr>
          <a:xfrm>
            <a:off x="6067425" y="4231808"/>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53F14EF2-B933-C652-423B-96C6DAEC2177}"/>
              </a:ext>
            </a:extLst>
          </p:cNvPr>
          <p:cNvSpPr txBox="1"/>
          <p:nvPr/>
        </p:nvSpPr>
        <p:spPr>
          <a:xfrm>
            <a:off x="4114800" y="2747962"/>
            <a:ext cx="914400" cy="914400"/>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8BFCB99F-E29B-4608-3398-5BBFBA9BBAD9}"/>
              </a:ext>
            </a:extLst>
          </p:cNvPr>
          <p:cNvSpPr txBox="1"/>
          <p:nvPr/>
        </p:nvSpPr>
        <p:spPr>
          <a:xfrm>
            <a:off x="7419975" y="5238750"/>
            <a:ext cx="184731" cy="369332"/>
          </a:xfrm>
          <a:prstGeom prst="rect">
            <a:avLst/>
          </a:prstGeom>
          <a:noFill/>
        </p:spPr>
        <p:txBody>
          <a:bodyPr wrap="none" rtlCol="0">
            <a:spAutoFit/>
          </a:bodyPr>
          <a:lstStyle/>
          <a:p>
            <a:endParaRPr lang="en-US" dirty="0"/>
          </a:p>
        </p:txBody>
      </p:sp>
      <p:pic>
        <p:nvPicPr>
          <p:cNvPr id="23" name="Picture 22">
            <a:extLst>
              <a:ext uri="{FF2B5EF4-FFF2-40B4-BE49-F238E27FC236}">
                <a16:creationId xmlns:a16="http://schemas.microsoft.com/office/drawing/2014/main" id="{018A596E-37C5-8424-C087-1AF6649DDA3B}"/>
              </a:ext>
            </a:extLst>
          </p:cNvPr>
          <p:cNvPicPr>
            <a:picLocks noChangeAspect="1"/>
          </p:cNvPicPr>
          <p:nvPr/>
        </p:nvPicPr>
        <p:blipFill>
          <a:blip r:embed="rId10"/>
          <a:stretch>
            <a:fillRect/>
          </a:stretch>
        </p:blipFill>
        <p:spPr>
          <a:xfrm rot="20987084">
            <a:off x="5131034" y="4873114"/>
            <a:ext cx="1951534" cy="1741526"/>
          </a:xfrm>
          <a:prstGeom prst="rect">
            <a:avLst/>
          </a:prstGeom>
        </p:spPr>
      </p:pic>
      <p:sp>
        <p:nvSpPr>
          <p:cNvPr id="24" name="TextBox 23">
            <a:extLst>
              <a:ext uri="{FF2B5EF4-FFF2-40B4-BE49-F238E27FC236}">
                <a16:creationId xmlns:a16="http://schemas.microsoft.com/office/drawing/2014/main" id="{C4B8A99B-8D9C-ECBB-8F60-2E2900C0C60C}"/>
              </a:ext>
            </a:extLst>
          </p:cNvPr>
          <p:cNvSpPr txBox="1"/>
          <p:nvPr/>
        </p:nvSpPr>
        <p:spPr>
          <a:xfrm>
            <a:off x="3739032" y="4412582"/>
            <a:ext cx="4366743" cy="646331"/>
          </a:xfrm>
          <a:prstGeom prst="rect">
            <a:avLst/>
          </a:prstGeom>
          <a:noFill/>
        </p:spPr>
        <p:txBody>
          <a:bodyPr wrap="square" rtlCol="0">
            <a:spAutoFit/>
          </a:bodyPr>
          <a:lstStyle/>
          <a:p>
            <a:r>
              <a:rPr lang="en-US" dirty="0"/>
              <a:t>Already purchased. Requesting 5.00 per student. </a:t>
            </a:r>
          </a:p>
        </p:txBody>
      </p:sp>
    </p:spTree>
    <p:extLst>
      <p:ext uri="{BB962C8B-B14F-4D97-AF65-F5344CB8AC3E}">
        <p14:creationId xmlns:p14="http://schemas.microsoft.com/office/powerpoint/2010/main" val="95688624"/>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sp>
        <p:nvSpPr>
          <p:cNvPr id="264" name="Google Shape;264;p21"/>
          <p:cNvSpPr txBox="1">
            <a:spLocks noGrp="1"/>
          </p:cNvSpPr>
          <p:nvPr>
            <p:ph idx="1"/>
          </p:nvPr>
        </p:nvSpPr>
        <p:spPr>
          <a:xfrm>
            <a:off x="360680" y="777069"/>
            <a:ext cx="5593079" cy="4393982"/>
          </a:xfrm>
          <a:prstGeom prst="rect">
            <a:avLst/>
          </a:prstGeom>
        </p:spPr>
        <p:txBody>
          <a:bodyPr spcFirstLastPara="1" lIns="91425" tIns="45700" rIns="91425" bIns="45700" anchorCtr="0">
            <a:normAutofit fontScale="25000" lnSpcReduction="20000"/>
          </a:bodyPr>
          <a:lstStyle/>
          <a:p>
            <a:pPr marL="0" marR="0" lvl="0" indent="0" rtl="0">
              <a:spcBef>
                <a:spcPts val="0"/>
              </a:spcBef>
              <a:spcAft>
                <a:spcPts val="0"/>
              </a:spcAft>
              <a:buClr>
                <a:srgbClr val="EF53A5"/>
              </a:buClr>
              <a:buSzPts val="3600"/>
              <a:buFont typeface="Noto Sans Symbols"/>
              <a:buNone/>
            </a:pPr>
            <a:endParaRPr lang="en-US" sz="17200" b="1" i="0" u="none" dirty="0">
              <a:latin typeface="Century Gothic"/>
              <a:ea typeface="Century Gothic"/>
              <a:cs typeface="Century Gothic"/>
              <a:sym typeface="Century Gothic"/>
            </a:endParaRPr>
          </a:p>
          <a:p>
            <a:pPr marL="0" marR="0" lvl="0" indent="0" rtl="0">
              <a:spcBef>
                <a:spcPts val="1000"/>
              </a:spcBef>
              <a:spcAft>
                <a:spcPts val="0"/>
              </a:spcAft>
              <a:buClr>
                <a:srgbClr val="EF53A5"/>
              </a:buClr>
              <a:buSzPts val="3600"/>
              <a:buFont typeface="Noto Sans Symbols"/>
              <a:buNone/>
            </a:pPr>
            <a:r>
              <a:rPr lang="en-US" sz="17200" b="1" i="0" u="none" dirty="0">
                <a:latin typeface="Century Gothic" panose="020B0502020202020204" pitchFamily="34" charset="0"/>
                <a:ea typeface="Century Gothic"/>
                <a:cs typeface="Century Gothic"/>
                <a:sym typeface="Century Gothic"/>
              </a:rPr>
              <a:t>Contact Information</a:t>
            </a:r>
            <a:endParaRPr lang="en-US" sz="17200" b="0" i="0" u="none" dirty="0">
              <a:latin typeface="Century Gothic" panose="020B0502020202020204" pitchFamily="34" charset="0"/>
              <a:ea typeface="Comic Sans MS"/>
              <a:cs typeface="Comic Sans MS"/>
              <a:sym typeface="Comic Sans MS"/>
            </a:endParaRPr>
          </a:p>
          <a:p>
            <a:pPr marL="0" marR="0" lvl="0" indent="0" rtl="0">
              <a:spcBef>
                <a:spcPts val="1000"/>
              </a:spcBef>
              <a:spcAft>
                <a:spcPts val="0"/>
              </a:spcAft>
              <a:buClr>
                <a:srgbClr val="EF53A5"/>
              </a:buClr>
              <a:buSzPts val="2640"/>
              <a:buFont typeface="Noto Sans Symbols"/>
              <a:buNone/>
            </a:pPr>
            <a:r>
              <a:rPr lang="en-US" sz="1700" b="0" i="0" u="none" dirty="0">
                <a:latin typeface="Comic Sans MS"/>
                <a:ea typeface="Comic Sans MS"/>
                <a:cs typeface="Comic Sans MS"/>
                <a:sym typeface="Comic Sans MS"/>
              </a:rPr>
              <a:t>   </a:t>
            </a:r>
            <a:endParaRPr lang="en-US" sz="1700" dirty="0"/>
          </a:p>
          <a:p>
            <a:pPr marL="0" marR="0" lvl="0" indent="0" rtl="0">
              <a:spcBef>
                <a:spcPts val="1000"/>
              </a:spcBef>
              <a:spcAft>
                <a:spcPts val="0"/>
              </a:spcAft>
              <a:buClr>
                <a:srgbClr val="EF53A5"/>
              </a:buClr>
              <a:buSzPts val="2160"/>
              <a:buFont typeface="Noto Sans Symbols"/>
              <a:buNone/>
            </a:pPr>
            <a:endParaRPr lang="en-US" sz="8000" b="0" i="0" u="none" dirty="0">
              <a:latin typeface="Century Gothic"/>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Please feel free to send me a note or an email regarding any questions or concerns.</a:t>
            </a:r>
          </a:p>
          <a:p>
            <a:pPr marL="0" marR="0" lvl="0" indent="0" rtl="0">
              <a:spcBef>
                <a:spcPts val="1000"/>
              </a:spcBef>
              <a:spcAft>
                <a:spcPts val="0"/>
              </a:spcAft>
              <a:buClr>
                <a:srgbClr val="EF53A5"/>
              </a:buClr>
              <a:buSzPts val="2160"/>
              <a:buFont typeface="Noto Sans Symbols"/>
              <a:buNone/>
            </a:pPr>
            <a:endParaRPr lang="en-US" sz="8000" dirty="0">
              <a:latin typeface="Century Gothic" panose="020B0502020202020204" pitchFamily="34" charset="0"/>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Cal Aero Preserve (909) 606-8531</a:t>
            </a:r>
          </a:p>
          <a:p>
            <a:pPr marL="0" marR="0" lvl="0" indent="0" rtl="0">
              <a:spcBef>
                <a:spcPts val="1000"/>
              </a:spcBef>
              <a:spcAft>
                <a:spcPts val="0"/>
              </a:spcAft>
              <a:buClr>
                <a:srgbClr val="EF53A5"/>
              </a:buClr>
              <a:buSzPts val="2160"/>
              <a:buFont typeface="Noto Sans Symbols"/>
              <a:buNone/>
            </a:pPr>
            <a:r>
              <a:rPr lang="en-US" sz="8000" dirty="0">
                <a:latin typeface="Century Gothic" panose="020B0502020202020204" pitchFamily="34" charset="0"/>
                <a:sym typeface="Century Gothic"/>
              </a:rPr>
              <a:t>      </a:t>
            </a:r>
          </a:p>
          <a:p>
            <a:pPr marL="0" marR="0" lvl="0" indent="0" rtl="0">
              <a:spcBef>
                <a:spcPts val="1000"/>
              </a:spcBef>
              <a:spcAft>
                <a:spcPts val="0"/>
              </a:spcAft>
              <a:buClr>
                <a:srgbClr val="EF53A5"/>
              </a:buClr>
              <a:buSzPts val="2160"/>
              <a:buFont typeface="Noto Sans Symbols"/>
              <a:buNone/>
            </a:pPr>
            <a:r>
              <a:rPr lang="en-US" sz="11200" b="1" dirty="0">
                <a:solidFill>
                  <a:srgbClr val="00B0F0"/>
                </a:solidFill>
                <a:latin typeface="Century Gothic" panose="020B0502020202020204" pitchFamily="34" charset="0"/>
                <a:sym typeface="Century Gothic"/>
              </a:rPr>
              <a:t>    Text Cell (562) 6953850</a:t>
            </a:r>
            <a:endParaRPr lang="en-US" sz="11200" b="1" dirty="0">
              <a:solidFill>
                <a:srgbClr val="00B0F0"/>
              </a:solidFill>
              <a:latin typeface="Century Gothic" panose="020B0502020202020204" pitchFamily="34" charset="0"/>
            </a:endParaRPr>
          </a:p>
          <a:p>
            <a:pPr marL="0" marR="0" lvl="0" indent="0" rtl="0">
              <a:spcBef>
                <a:spcPts val="1000"/>
              </a:spcBef>
              <a:spcAft>
                <a:spcPts val="0"/>
              </a:spcAft>
              <a:buClr>
                <a:srgbClr val="EF53A5"/>
              </a:buClr>
              <a:buSzPts val="2160"/>
              <a:buFont typeface="Noto Sans Symbols"/>
              <a:buNone/>
            </a:pPr>
            <a:endParaRPr lang="en-US" sz="8000" b="0" i="0" u="none" dirty="0">
              <a:latin typeface="Century Gothic" panose="020B0502020202020204" pitchFamily="34" charset="0"/>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a:t>
            </a:r>
            <a:r>
              <a:rPr lang="en-US" sz="8000" dirty="0">
                <a:latin typeface="Century Gothic" panose="020B0502020202020204" pitchFamily="34" charset="0"/>
                <a:ea typeface="Century Gothic"/>
                <a:cs typeface="Century Gothic"/>
                <a:sym typeface="Century Gothic"/>
              </a:rPr>
              <a:t>Mari_Atherton@chino.k12.ca.us</a:t>
            </a:r>
            <a:endParaRPr lang="en-US" sz="8000" dirty="0">
              <a:latin typeface="Century Gothic" panose="020B0502020202020204" pitchFamily="34" charset="0"/>
            </a:endParaRPr>
          </a:p>
          <a:p>
            <a:pPr marL="0" marR="0" lvl="0" indent="0" rtl="0">
              <a:spcBef>
                <a:spcPts val="1000"/>
              </a:spcBef>
              <a:spcAft>
                <a:spcPts val="0"/>
              </a:spcAft>
              <a:buClr>
                <a:srgbClr val="EF53A5"/>
              </a:buClr>
              <a:buSzPts val="2160"/>
              <a:buFont typeface="Noto Sans Symbols"/>
              <a:buNone/>
            </a:pPr>
            <a:endParaRPr lang="en-US" sz="8000" b="0" i="0" u="none" dirty="0">
              <a:latin typeface="Century Gothic" panose="020B0502020202020204" pitchFamily="34" charset="0"/>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I’m looking forward to a terrific year!</a:t>
            </a:r>
            <a:endParaRPr lang="en-US" sz="8000" dirty="0">
              <a:latin typeface="Century Gothic" panose="020B0502020202020204" pitchFamily="34" charset="0"/>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Thank you ☺ </a:t>
            </a:r>
          </a:p>
          <a:p>
            <a:pPr marL="0" marR="0" lvl="0" indent="0" rtl="0">
              <a:spcBef>
                <a:spcPts val="1000"/>
              </a:spcBef>
              <a:spcAft>
                <a:spcPts val="0"/>
              </a:spcAft>
              <a:buClr>
                <a:srgbClr val="EF53A5"/>
              </a:buClr>
              <a:buSzPts val="2640"/>
              <a:buFont typeface="Noto Sans Symbols"/>
              <a:buNone/>
            </a:pPr>
            <a:endParaRPr lang="en-US" sz="1700" b="0" i="0" u="none" dirty="0">
              <a:latin typeface="Comic Sans MS"/>
              <a:ea typeface="Comic Sans MS"/>
              <a:cs typeface="Comic Sans MS"/>
              <a:sym typeface="Comic Sans MS"/>
            </a:endParaRPr>
          </a:p>
          <a:p>
            <a:pPr marL="0" marR="0" lvl="0" indent="0" rtl="0">
              <a:spcBef>
                <a:spcPts val="1000"/>
              </a:spcBef>
              <a:spcAft>
                <a:spcPts val="0"/>
              </a:spcAft>
              <a:buClr>
                <a:srgbClr val="EF53A5"/>
              </a:buClr>
              <a:buSzPts val="1520"/>
              <a:buFont typeface="Noto Sans Symbols"/>
              <a:buNone/>
            </a:pPr>
            <a:endParaRPr lang="en-US" sz="1700" b="0" i="0" u="none" dirty="0">
              <a:latin typeface="Comic Sans MS"/>
              <a:ea typeface="Comic Sans MS"/>
              <a:cs typeface="Comic Sans MS"/>
              <a:sym typeface="Comic Sans MS"/>
            </a:endParaRPr>
          </a:p>
          <a:p>
            <a:pPr marL="342900" marR="0" lvl="0" indent="-246380" rtl="0">
              <a:spcBef>
                <a:spcPts val="1000"/>
              </a:spcBef>
              <a:spcAft>
                <a:spcPts val="0"/>
              </a:spcAft>
              <a:buClr>
                <a:srgbClr val="EF53A5"/>
              </a:buClr>
              <a:buSzPts val="1520"/>
              <a:buFont typeface="Noto Sans Symbols"/>
              <a:buNone/>
            </a:pPr>
            <a:endParaRPr lang="en-US" sz="2900" b="0" i="0" u="none" dirty="0">
              <a:latin typeface="Century Gothic" panose="020B0502020202020204" pitchFamily="34" charset="0"/>
              <a:ea typeface="Comic Sans MS"/>
              <a:cs typeface="Comic Sans MS"/>
              <a:sym typeface="Comic Sans MS"/>
            </a:endParaRPr>
          </a:p>
        </p:txBody>
      </p:sp>
      <p:pic>
        <p:nvPicPr>
          <p:cNvPr id="266" name="Google Shape;266;p21" descr="Image result for phone clip art"/>
          <p:cNvPicPr preferRelativeResize="0"/>
          <p:nvPr/>
        </p:nvPicPr>
        <p:blipFill rotWithShape="1">
          <a:blip r:embed="rId3"/>
          <a:stretch/>
        </p:blipFill>
        <p:spPr>
          <a:xfrm>
            <a:off x="6089902" y="777069"/>
            <a:ext cx="2571497" cy="2571497"/>
          </a:xfrm>
          <a:prstGeom prst="rect">
            <a:avLst/>
          </a:prstGeom>
          <a:noFill/>
        </p:spPr>
      </p:pic>
      <p:pic>
        <p:nvPicPr>
          <p:cNvPr id="265" name="Google Shape;265;p21" descr="Image result for email clip art"/>
          <p:cNvPicPr preferRelativeResize="0"/>
          <p:nvPr/>
        </p:nvPicPr>
        <p:blipFill rotWithShape="1">
          <a:blip r:embed="rId4"/>
          <a:stretch/>
        </p:blipFill>
        <p:spPr>
          <a:xfrm>
            <a:off x="6089902" y="3509433"/>
            <a:ext cx="2571497" cy="1928622"/>
          </a:xfrm>
          <a:prstGeom prst="rect">
            <a:avLst/>
          </a:prstGeom>
          <a:noFill/>
        </p:spPr>
      </p:pic>
      <p:sp>
        <p:nvSpPr>
          <p:cNvPr id="5" name="Rectangle 4">
            <a:extLst>
              <a:ext uri="{FF2B5EF4-FFF2-40B4-BE49-F238E27FC236}">
                <a16:creationId xmlns:a16="http://schemas.microsoft.com/office/drawing/2014/main" id="{C9535F6A-EBA0-48EC-AF1C-73F77DA8F2E4}"/>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6C95C3-51AB-FA73-2C94-6B9C9EB88475}"/>
              </a:ext>
            </a:extLst>
          </p:cNvPr>
          <p:cNvPicPr>
            <a:picLocks noChangeAspect="1"/>
          </p:cNvPicPr>
          <p:nvPr/>
        </p:nvPicPr>
        <p:blipFill rotWithShape="1">
          <a:blip r:embed="rId2"/>
          <a:srcRect r="2" b="4336"/>
          <a:stretch/>
        </p:blipFill>
        <p:spPr>
          <a:xfrm>
            <a:off x="241299" y="104775"/>
            <a:ext cx="8661401" cy="6431492"/>
          </a:xfrm>
          <a:prstGeom prst="rect">
            <a:avLst/>
          </a:prstGeom>
        </p:spPr>
      </p:pic>
    </p:spTree>
    <p:extLst>
      <p:ext uri="{BB962C8B-B14F-4D97-AF65-F5344CB8AC3E}">
        <p14:creationId xmlns:p14="http://schemas.microsoft.com/office/powerpoint/2010/main" val="3313066318"/>
      </p:ext>
    </p:extLst>
  </p:cSld>
  <p:clrMapOvr>
    <a:overrideClrMapping bg1="dk1" tx1="lt1" bg2="dk2" tx2="lt2" accent1="accent1" accent2="accent2" accent3="accent3" accent4="accent4" accent5="accent5" accent6="accent6" hlink="hlink" folHlink="folHlink"/>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628650" y="0"/>
            <a:ext cx="7886700" cy="1076325"/>
          </a:xfrm>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               </a:t>
            </a:r>
            <a:r>
              <a:rPr lang="en-US" sz="4300" i="0" u="none" dirty="0">
                <a:solidFill>
                  <a:srgbClr val="7030A0"/>
                </a:solidFill>
                <a:latin typeface="Comic Sans MS" panose="030F0702030302020204" pitchFamily="66" charset="0"/>
                <a:ea typeface="Century Gothic"/>
                <a:cs typeface="Century Gothic"/>
                <a:sym typeface="Century Gothic"/>
              </a:rPr>
              <a:t>Homework*</a:t>
            </a:r>
            <a:endParaRPr lang="en-US" sz="4300" dirty="0">
              <a:solidFill>
                <a:srgbClr val="7030A0"/>
              </a:solidFill>
              <a:latin typeface="Comic Sans MS" panose="030F0702030302020204" pitchFamily="66" charset="0"/>
            </a:endParaRPr>
          </a:p>
        </p:txBody>
      </p:sp>
      <p:sp>
        <p:nvSpPr>
          <p:cNvPr id="201" name="Google Shape;201;p12"/>
          <p:cNvSpPr txBox="1">
            <a:spLocks noGrp="1"/>
          </p:cNvSpPr>
          <p:nvPr>
            <p:ph idx="1"/>
          </p:nvPr>
        </p:nvSpPr>
        <p:spPr>
          <a:xfrm>
            <a:off x="209549" y="942975"/>
            <a:ext cx="8572501" cy="5734050"/>
          </a:xfrm>
          <a:prstGeom prst="rect">
            <a:avLst/>
          </a:prstGeom>
          <a:noFill/>
          <a:ln>
            <a:noFill/>
          </a:ln>
        </p:spPr>
        <p:txBody>
          <a:bodyPr spcFirstLastPara="1" lIns="91425" tIns="45700" rIns="91425" bIns="45700" anchorCtr="0">
            <a:normAutofit lnSpcReduction="10000"/>
          </a:bodyPr>
          <a:lstStyle/>
          <a:p>
            <a:pPr marL="0" marR="0" lvl="0" indent="0" rtl="0">
              <a:spcBef>
                <a:spcPts val="0"/>
              </a:spcBef>
              <a:spcAft>
                <a:spcPts val="0"/>
              </a:spcAft>
              <a:buClr>
                <a:srgbClr val="EF53A5"/>
              </a:buClr>
              <a:buSzPts val="2000"/>
              <a:buNone/>
            </a:pPr>
            <a:endParaRPr lang="en-US" sz="2000" b="0" i="0" u="none" dirty="0">
              <a:latin typeface="Century Gothic"/>
              <a:ea typeface="Century Gothic"/>
              <a:cs typeface="Century Gothic"/>
              <a:sym typeface="Century Gothic"/>
            </a:endParaRPr>
          </a:p>
          <a:p>
            <a:pPr marL="0" marR="0" lvl="0" indent="0" rtl="0">
              <a:spcBef>
                <a:spcPts val="0"/>
              </a:spcBef>
              <a:spcAft>
                <a:spcPts val="0"/>
              </a:spcAft>
              <a:buClr>
                <a:srgbClr val="EF53A5"/>
              </a:buClr>
              <a:buSzPts val="2000"/>
              <a:buNone/>
            </a:pPr>
            <a:endParaRPr lang="en-US" sz="2000" b="0" i="0" u="none"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000"/>
              <a:buFont typeface="Noto Sans Symbols"/>
              <a:buChar char="►"/>
            </a:pPr>
            <a:endParaRPr lang="en-US" sz="2600" b="0" i="0" u="none" dirty="0">
              <a:latin typeface="Comic Sans MS" panose="030F0702030302020204" pitchFamily="66" charset="0"/>
              <a:ea typeface="Century Gothic"/>
              <a:cs typeface="Century Gothic"/>
              <a:sym typeface="Century Gothic"/>
            </a:endParaRPr>
          </a:p>
          <a:p>
            <a:pPr marL="0" marR="0" lvl="0" indent="0" rtl="0">
              <a:spcBef>
                <a:spcPts val="0"/>
              </a:spcBef>
              <a:spcAft>
                <a:spcPts val="0"/>
              </a:spcAft>
              <a:buClr>
                <a:srgbClr val="EF53A5"/>
              </a:buClr>
              <a:buSzPts val="2000"/>
              <a:buNone/>
            </a:pPr>
            <a:r>
              <a:rPr lang="en-US" sz="2600" b="0" i="0" u="none" dirty="0">
                <a:latin typeface="Comic Sans MS" panose="030F0702030302020204" pitchFamily="66" charset="0"/>
                <a:ea typeface="Century Gothic"/>
                <a:cs typeface="Century Gothic"/>
                <a:sym typeface="Century Gothic"/>
              </a:rPr>
              <a:t>District guidelines are 20-30 of </a:t>
            </a:r>
            <a:r>
              <a:rPr lang="en-US" sz="2600" b="0" i="0" u="sng" dirty="0">
                <a:latin typeface="Comic Sans MS" panose="030F0702030302020204" pitchFamily="66" charset="0"/>
                <a:ea typeface="Century Gothic"/>
                <a:cs typeface="Century Gothic"/>
                <a:sym typeface="Century Gothic"/>
              </a:rPr>
              <a:t>focused</a:t>
            </a:r>
            <a:r>
              <a:rPr lang="en-US" sz="2600" b="0" i="0" u="none" dirty="0">
                <a:latin typeface="Comic Sans MS" panose="030F0702030302020204" pitchFamily="66" charset="0"/>
                <a:ea typeface="Century Gothic"/>
                <a:cs typeface="Century Gothic"/>
                <a:sym typeface="Century Gothic"/>
              </a:rPr>
              <a:t> minutes daily as well as an </a:t>
            </a:r>
            <a:r>
              <a:rPr lang="en-US" sz="2600" b="0" i="0" u="sng" dirty="0">
                <a:latin typeface="Comic Sans MS" panose="030F0702030302020204" pitchFamily="66" charset="0"/>
                <a:ea typeface="Century Gothic"/>
                <a:cs typeface="Century Gothic"/>
                <a:sym typeface="Century Gothic"/>
              </a:rPr>
              <a:t>additional</a:t>
            </a:r>
            <a:r>
              <a:rPr lang="en-US" sz="2600" b="0" i="0" u="none" dirty="0">
                <a:latin typeface="Comic Sans MS" panose="030F0702030302020204" pitchFamily="66" charset="0"/>
                <a:ea typeface="Century Gothic"/>
                <a:cs typeface="Century Gothic"/>
                <a:sym typeface="Century Gothic"/>
              </a:rPr>
              <a:t> </a:t>
            </a:r>
            <a:r>
              <a:rPr lang="en-US" sz="2600" dirty="0">
                <a:latin typeface="Comic Sans MS" panose="030F0702030302020204" pitchFamily="66" charset="0"/>
                <a:ea typeface="Century Gothic"/>
                <a:cs typeface="Century Gothic"/>
                <a:sym typeface="Century Gothic"/>
              </a:rPr>
              <a:t>20</a:t>
            </a:r>
            <a:r>
              <a:rPr lang="en-US" sz="2600" b="0" i="0" u="none" dirty="0">
                <a:latin typeface="Comic Sans MS" panose="030F0702030302020204" pitchFamily="66" charset="0"/>
                <a:ea typeface="Century Gothic"/>
                <a:cs typeface="Century Gothic"/>
                <a:sym typeface="Century Gothic"/>
              </a:rPr>
              <a:t> minutes a day of outside reading. </a:t>
            </a:r>
            <a:endParaRPr lang="en-US" sz="2400" b="0" i="0" u="none" dirty="0">
              <a:latin typeface="Comic Sans MS" panose="030F0702030302020204" pitchFamily="66" charset="0"/>
              <a:ea typeface="Century Gothic"/>
              <a:cs typeface="Century Gothic"/>
              <a:sym typeface="Century Gothic"/>
            </a:endParaRPr>
          </a:p>
          <a:p>
            <a:pPr marL="342900" marR="0" lvl="0" indent="-342900" rtl="0">
              <a:spcBef>
                <a:spcPts val="0"/>
              </a:spcBef>
              <a:spcAft>
                <a:spcPts val="0"/>
              </a:spcAft>
              <a:buClr>
                <a:srgbClr val="EF53A5"/>
              </a:buClr>
              <a:buSzPts val="2000"/>
              <a:buFont typeface="Noto Sans Symbols"/>
              <a:buChar char="►"/>
            </a:pPr>
            <a:endParaRPr lang="en-US" sz="2400" b="0" i="0" u="none" dirty="0">
              <a:solidFill>
                <a:srgbClr val="7030A0"/>
              </a:solidFill>
              <a:latin typeface="Comic Sans MS" panose="030F0702030302020204" pitchFamily="66" charset="0"/>
              <a:ea typeface="Century Gothic"/>
              <a:cs typeface="Century Gothic"/>
              <a:sym typeface="Century Gothic"/>
            </a:endParaRPr>
          </a:p>
          <a:p>
            <a:pPr marL="0" marR="0" lvl="0" indent="0" rtl="0">
              <a:spcBef>
                <a:spcPts val="0"/>
              </a:spcBef>
              <a:spcAft>
                <a:spcPts val="0"/>
              </a:spcAft>
              <a:buClr>
                <a:srgbClr val="EF53A5"/>
              </a:buClr>
              <a:buSzPts val="2000"/>
              <a:buNone/>
            </a:pPr>
            <a:r>
              <a:rPr lang="en-US" sz="2400" dirty="0">
                <a:solidFill>
                  <a:srgbClr val="7030A0"/>
                </a:solidFill>
                <a:latin typeface="Comic Sans MS" panose="030F0702030302020204" pitchFamily="66" charset="0"/>
                <a:ea typeface="Century Gothic"/>
                <a:cs typeface="Century Gothic"/>
                <a:sym typeface="Century Gothic"/>
              </a:rPr>
              <a:t>    Homework will be assigned Monday through Thursday</a:t>
            </a:r>
            <a:r>
              <a:rPr lang="en-US" sz="2400" dirty="0">
                <a:latin typeface="Comic Sans MS" panose="030F0702030302020204" pitchFamily="66" charset="0"/>
                <a:ea typeface="Century Gothic"/>
                <a:cs typeface="Century Gothic"/>
                <a:sym typeface="Century Gothic"/>
              </a:rPr>
              <a:t>. </a:t>
            </a:r>
          </a:p>
          <a:p>
            <a:pPr marL="0" marR="0" lvl="0" indent="0" rtl="0">
              <a:spcBef>
                <a:spcPts val="0"/>
              </a:spcBef>
              <a:spcAft>
                <a:spcPts val="0"/>
              </a:spcAft>
              <a:buClr>
                <a:srgbClr val="EF53A5"/>
              </a:buClr>
              <a:buSzPts val="2000"/>
              <a:buNone/>
            </a:pPr>
            <a:endParaRPr lang="en-US" sz="2400" dirty="0">
              <a:latin typeface="Comic Sans MS" panose="030F0702030302020204" pitchFamily="66" charset="0"/>
              <a:ea typeface="Century Gothic"/>
              <a:cs typeface="Century Gothic"/>
              <a:sym typeface="Century Gothic"/>
            </a:endParaRPr>
          </a:p>
          <a:p>
            <a:pPr marL="0" indent="0">
              <a:spcBef>
                <a:spcPts val="0"/>
              </a:spcBef>
              <a:buClr>
                <a:srgbClr val="EF53A5"/>
              </a:buClr>
              <a:buSzPts val="2000"/>
              <a:buNone/>
            </a:pPr>
            <a:r>
              <a:rPr lang="en-US" sz="2400" b="0" i="0" u="none" dirty="0">
                <a:latin typeface="Comic Sans MS" panose="030F0702030302020204" pitchFamily="66" charset="0"/>
                <a:ea typeface="Century Gothic"/>
                <a:cs typeface="Century Gothic"/>
                <a:sym typeface="Century Gothic"/>
              </a:rPr>
              <a:t>1. Read: 20 minutes.</a:t>
            </a:r>
            <a:r>
              <a:rPr lang="en-US" sz="2400" dirty="0">
                <a:latin typeface="Comic Sans MS" panose="030F0702030302020204" pitchFamily="66" charset="0"/>
                <a:sym typeface="Century Gothic"/>
              </a:rPr>
              <a:t> </a:t>
            </a:r>
          </a:p>
          <a:p>
            <a:pPr marL="0" indent="0">
              <a:spcBef>
                <a:spcPts val="0"/>
              </a:spcBef>
              <a:buClr>
                <a:srgbClr val="EF53A5"/>
              </a:buClr>
              <a:buSzPts val="2000"/>
              <a:buNone/>
            </a:pPr>
            <a:endParaRPr lang="en-US" sz="2400" dirty="0">
              <a:latin typeface="Comic Sans MS" panose="030F0702030302020204" pitchFamily="66" charset="0"/>
              <a:sym typeface="Century Gothic"/>
            </a:endParaRPr>
          </a:p>
          <a:p>
            <a:pPr marL="0" indent="0">
              <a:spcBef>
                <a:spcPts val="0"/>
              </a:spcBef>
              <a:buClr>
                <a:srgbClr val="EF53A5"/>
              </a:buClr>
              <a:buSzPts val="2000"/>
              <a:buNone/>
            </a:pPr>
            <a:r>
              <a:rPr lang="en-US" sz="2400" dirty="0">
                <a:latin typeface="Comic Sans MS" panose="030F0702030302020204" pitchFamily="66" charset="0"/>
                <a:sym typeface="Century Gothic"/>
              </a:rPr>
              <a:t>2. Math: Math workbook will be kept at home. Complete </a:t>
            </a:r>
            <a:r>
              <a:rPr lang="en-US" sz="2400" dirty="0">
                <a:latin typeface="Comic Sans MS" panose="030F0702030302020204" pitchFamily="66" charset="0"/>
                <a:ea typeface="Century Gothic"/>
                <a:cs typeface="Century Gothic"/>
                <a:sym typeface="Century Gothic"/>
              </a:rPr>
              <a:t>Flashcards 10 minutes daily.</a:t>
            </a:r>
          </a:p>
          <a:p>
            <a:pPr marL="0" marR="0" lvl="0" indent="0" rtl="0">
              <a:spcBef>
                <a:spcPts val="1000"/>
              </a:spcBef>
              <a:spcAft>
                <a:spcPts val="0"/>
              </a:spcAft>
              <a:buClr>
                <a:srgbClr val="EF53A5"/>
              </a:buClr>
              <a:buSzPts val="2000"/>
              <a:buNone/>
            </a:pPr>
            <a:r>
              <a:rPr lang="en-US" sz="2400" dirty="0">
                <a:latin typeface="Comic Sans MS" panose="030F0702030302020204" pitchFamily="66" charset="0"/>
                <a:ea typeface="Century Gothic"/>
                <a:cs typeface="Century Gothic"/>
                <a:sym typeface="Century Gothic"/>
              </a:rPr>
              <a:t>3. Unfinished classwork. </a:t>
            </a:r>
          </a:p>
          <a:p>
            <a:pPr marL="0" marR="0" lvl="0" indent="0" rtl="0">
              <a:spcBef>
                <a:spcPts val="1000"/>
              </a:spcBef>
              <a:spcAft>
                <a:spcPts val="0"/>
              </a:spcAft>
              <a:buClr>
                <a:srgbClr val="EF53A5"/>
              </a:buClr>
              <a:buSzPts val="2000"/>
              <a:buNone/>
            </a:pPr>
            <a:endParaRPr lang="en-US" sz="2400" dirty="0">
              <a:latin typeface="Comic Sans MS" panose="030F0702030302020204" pitchFamily="66" charset="0"/>
              <a:ea typeface="Century Gothic"/>
              <a:cs typeface="Century Gothic"/>
              <a:sym typeface="Century Gothic"/>
            </a:endParaRPr>
          </a:p>
          <a:p>
            <a:pPr marL="0" marR="0" lvl="0" indent="0" rtl="0">
              <a:spcBef>
                <a:spcPts val="1000"/>
              </a:spcBef>
              <a:spcAft>
                <a:spcPts val="0"/>
              </a:spcAft>
              <a:buClr>
                <a:srgbClr val="EF53A5"/>
              </a:buClr>
              <a:buSzPts val="2000"/>
              <a:buNone/>
            </a:pPr>
            <a:r>
              <a:rPr lang="en-US" sz="2400" dirty="0">
                <a:latin typeface="Comic Sans MS" panose="030F0702030302020204" pitchFamily="66" charset="0"/>
                <a:ea typeface="Century Gothic"/>
                <a:cs typeface="Century Gothic"/>
                <a:sym typeface="Century Gothic"/>
              </a:rPr>
              <a:t>4.Test prep when necessary.</a:t>
            </a:r>
          </a:p>
          <a:p>
            <a:pPr marL="342900" marR="0" lvl="0" indent="-342900" rtl="0">
              <a:spcBef>
                <a:spcPts val="1000"/>
              </a:spcBef>
              <a:spcAft>
                <a:spcPts val="0"/>
              </a:spcAft>
              <a:buClr>
                <a:srgbClr val="EF53A5"/>
              </a:buClr>
              <a:buSzPts val="2000"/>
              <a:buFont typeface="Noto Sans Symbols"/>
              <a:buChar char="►"/>
            </a:pPr>
            <a:endParaRPr lang="en-US" sz="2400" dirty="0">
              <a:latin typeface="Comic Sans MS" panose="030F0702030302020204" pitchFamily="66" charset="0"/>
              <a:ea typeface="Century Gothic"/>
              <a:cs typeface="Century Gothic"/>
              <a:sym typeface="Century Gothic"/>
            </a:endParaRPr>
          </a:p>
          <a:p>
            <a:pPr marL="0" marR="0" lvl="0" indent="0" algn="ctr" rtl="0">
              <a:spcBef>
                <a:spcPts val="1000"/>
              </a:spcBef>
              <a:spcAft>
                <a:spcPts val="0"/>
              </a:spcAft>
              <a:buClr>
                <a:srgbClr val="EF53A5"/>
              </a:buClr>
              <a:buSzPts val="2000"/>
              <a:buNone/>
            </a:pPr>
            <a:endParaRPr lang="en-US" sz="2400" b="1" i="0" u="sng" dirty="0">
              <a:latin typeface="Comic Sans MS" panose="030F0702030302020204" pitchFamily="66" charset="0"/>
              <a:ea typeface="Century Gothic"/>
              <a:cs typeface="Century Gothic"/>
              <a:sym typeface="Century Gothic"/>
            </a:endParaRPr>
          </a:p>
          <a:p>
            <a:pPr marL="342900" marR="0" lvl="0" indent="-342900" rtl="0">
              <a:spcBef>
                <a:spcPts val="1000"/>
              </a:spcBef>
              <a:spcAft>
                <a:spcPts val="0"/>
              </a:spcAft>
              <a:buClr>
                <a:srgbClr val="EF53A5"/>
              </a:buClr>
              <a:buSzPts val="2000"/>
              <a:buFont typeface="Noto Sans Symbols"/>
              <a:buNone/>
            </a:pPr>
            <a:endParaRPr lang="en-US" sz="1900" b="1" i="0" u="none" dirty="0">
              <a:latin typeface="Century Gothic"/>
              <a:ea typeface="Century Gothic"/>
              <a:cs typeface="Century Gothic"/>
              <a:sym typeface="Century Gothic"/>
            </a:endParaRPr>
          </a:p>
          <a:p>
            <a:pPr marL="342900" marR="0" lvl="0" indent="-215900" rtl="0">
              <a:spcBef>
                <a:spcPts val="1000"/>
              </a:spcBef>
              <a:spcAft>
                <a:spcPts val="0"/>
              </a:spcAft>
              <a:buClr>
                <a:srgbClr val="EF53A5"/>
              </a:buClr>
              <a:buSzPts val="2000"/>
              <a:buFont typeface="Noto Sans Symbols"/>
              <a:buNone/>
            </a:pPr>
            <a:endParaRPr lang="en-US" sz="1900" b="1" i="0" u="none" dirty="0">
              <a:latin typeface="Century Gothic"/>
              <a:ea typeface="Century Gothic"/>
              <a:cs typeface="Century Gothic"/>
              <a:sym typeface="Century Gothic"/>
            </a:endParaRPr>
          </a:p>
        </p:txBody>
      </p:sp>
      <p:pic>
        <p:nvPicPr>
          <p:cNvPr id="202" name="Google Shape;202;p12"/>
          <p:cNvPicPr preferRelativeResize="0"/>
          <p:nvPr/>
        </p:nvPicPr>
        <p:blipFill rotWithShape="1">
          <a:blip r:embed="rId3">
            <a:alphaModFix/>
          </a:blip>
          <a:srcRect/>
          <a:stretch/>
        </p:blipFill>
        <p:spPr>
          <a:xfrm rot="1003308">
            <a:off x="7969749" y="-111124"/>
            <a:ext cx="1123950" cy="1123950"/>
          </a:xfrm>
          <a:prstGeom prst="rect">
            <a:avLst/>
          </a:prstGeom>
          <a:noFill/>
          <a:ln>
            <a:noFill/>
          </a:ln>
        </p:spPr>
      </p:pic>
      <p:sp>
        <p:nvSpPr>
          <p:cNvPr id="5" name="Rectangle 4">
            <a:extLst>
              <a:ext uri="{FF2B5EF4-FFF2-40B4-BE49-F238E27FC236}">
                <a16:creationId xmlns:a16="http://schemas.microsoft.com/office/drawing/2014/main" id="{C4DFDBA0-2736-41D3-974E-38A103CE54DF}"/>
              </a:ext>
            </a:extLst>
          </p:cNvPr>
          <p:cNvSpPr/>
          <p:nvPr/>
        </p:nvSpPr>
        <p:spPr>
          <a:xfrm flipH="1" flipV="1">
            <a:off x="0" y="-55660"/>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0BCE5F-7870-BB59-2878-374F3FE57B91}"/>
              </a:ext>
            </a:extLst>
          </p:cNvPr>
          <p:cNvPicPr>
            <a:picLocks noGrp="1" noChangeAspect="1"/>
          </p:cNvPicPr>
          <p:nvPr>
            <p:ph idx="1"/>
          </p:nvPr>
        </p:nvPicPr>
        <p:blipFill>
          <a:blip r:embed="rId2"/>
          <a:stretch>
            <a:fillRect/>
          </a:stretch>
        </p:blipFill>
        <p:spPr>
          <a:xfrm>
            <a:off x="76200" y="-66675"/>
            <a:ext cx="8991599" cy="6858000"/>
          </a:xfrm>
          <a:prstGeom prst="rect">
            <a:avLst/>
          </a:prstGeom>
        </p:spPr>
      </p:pic>
      <p:sp>
        <p:nvSpPr>
          <p:cNvPr id="2" name="TextBox 1">
            <a:extLst>
              <a:ext uri="{FF2B5EF4-FFF2-40B4-BE49-F238E27FC236}">
                <a16:creationId xmlns:a16="http://schemas.microsoft.com/office/drawing/2014/main" id="{0D42E521-4247-E481-8E9F-85ECA3DF8E3D}"/>
              </a:ext>
            </a:extLst>
          </p:cNvPr>
          <p:cNvSpPr txBox="1"/>
          <p:nvPr/>
        </p:nvSpPr>
        <p:spPr>
          <a:xfrm flipH="1">
            <a:off x="5753100" y="5562600"/>
            <a:ext cx="3238500" cy="646331"/>
          </a:xfrm>
          <a:prstGeom prst="rect">
            <a:avLst/>
          </a:prstGeom>
          <a:noFill/>
        </p:spPr>
        <p:txBody>
          <a:bodyPr wrap="square" rtlCol="0">
            <a:spAutoFit/>
          </a:bodyPr>
          <a:lstStyle/>
          <a:p>
            <a:r>
              <a:rPr lang="en-US" dirty="0"/>
              <a:t>Friday’s math homework will be optional. </a:t>
            </a:r>
          </a:p>
        </p:txBody>
      </p:sp>
    </p:spTree>
    <p:extLst>
      <p:ext uri="{BB962C8B-B14F-4D97-AF65-F5344CB8AC3E}">
        <p14:creationId xmlns:p14="http://schemas.microsoft.com/office/powerpoint/2010/main" val="3240923346"/>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533400" y="133412"/>
            <a:ext cx="10286999" cy="749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400"/>
              <a:buFont typeface="Century Gothic"/>
              <a:buNone/>
            </a:pPr>
            <a:r>
              <a:rPr lang="en-US" sz="4000" b="1" i="0" u="none" dirty="0">
                <a:latin typeface="Century Gothic"/>
                <a:ea typeface="Century Gothic"/>
                <a:cs typeface="Century Gothic"/>
                <a:sym typeface="Century Gothic"/>
              </a:rPr>
              <a:t>School Wide Behavior Expectations</a:t>
            </a:r>
            <a:endParaRPr sz="4000" dirty="0"/>
          </a:p>
        </p:txBody>
      </p:sp>
      <p:sp>
        <p:nvSpPr>
          <p:cNvPr id="144" name="Google Shape;144;p5"/>
          <p:cNvSpPr txBox="1">
            <a:spLocks noGrp="1"/>
          </p:cNvSpPr>
          <p:nvPr>
            <p:ph idx="1"/>
          </p:nvPr>
        </p:nvSpPr>
        <p:spPr>
          <a:xfrm>
            <a:off x="484187" y="1636712"/>
            <a:ext cx="7083425" cy="4195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F53A5"/>
              </a:buClr>
              <a:buSzPts val="1920"/>
              <a:buNone/>
            </a:pPr>
            <a:r>
              <a:rPr lang="en-US" sz="2400" b="0" i="0" u="none" dirty="0">
                <a:solidFill>
                  <a:schemeClr val="lt1"/>
                </a:solidFill>
                <a:latin typeface="Century Gothic"/>
                <a:ea typeface="Century Gothic"/>
                <a:cs typeface="Century Gothic"/>
                <a:sym typeface="Century Gothic"/>
              </a:rPr>
              <a:t>Rick Morris Behavior </a:t>
            </a:r>
            <a:r>
              <a:rPr lang="en-US" sz="2400" b="0" i="0" u="none" dirty="0" err="1">
                <a:solidFill>
                  <a:schemeClr val="lt1"/>
                </a:solidFill>
                <a:latin typeface="Century Gothic"/>
                <a:ea typeface="Century Gothic"/>
                <a:cs typeface="Century Gothic"/>
                <a:sym typeface="Century Gothic"/>
              </a:rPr>
              <a:t>Cli</a:t>
            </a:r>
            <a:r>
              <a:rPr lang="en-US" sz="1600" b="0" i="0" u="none" strike="noStrike" cap="none" dirty="0" err="1">
                <a:solidFill>
                  <a:schemeClr val="lt1"/>
                </a:solidFill>
                <a:latin typeface="Century Gothic"/>
                <a:ea typeface="Century Gothic"/>
                <a:cs typeface="Century Gothic"/>
                <a:sym typeface="Century Gothic"/>
              </a:rPr>
              <a:t>onstrates</a:t>
            </a:r>
            <a:r>
              <a:rPr lang="en-US" sz="1600" b="0" i="0" u="none" strike="noStrike" cap="none" dirty="0">
                <a:solidFill>
                  <a:schemeClr val="lt1"/>
                </a:solidFill>
                <a:latin typeface="Century Gothic"/>
                <a:ea typeface="Century Gothic"/>
                <a:cs typeface="Century Gothic"/>
                <a:sym typeface="Century Gothic"/>
              </a:rPr>
              <a:t> exemplary behavior hone call home, email, or notification on daily behavior calendar. </a:t>
            </a:r>
            <a:endParaRPr dirty="0"/>
          </a:p>
        </p:txBody>
      </p:sp>
      <p:sp>
        <p:nvSpPr>
          <p:cNvPr id="2" name="Rectangle 1">
            <a:extLst>
              <a:ext uri="{FF2B5EF4-FFF2-40B4-BE49-F238E27FC236}">
                <a16:creationId xmlns:a16="http://schemas.microsoft.com/office/drawing/2014/main" id="{701386E4-E625-4F65-934E-F63A21D6C685}"/>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BA4A58-5177-41D2-BCF3-D7C8B06085F9}"/>
              </a:ext>
            </a:extLst>
          </p:cNvPr>
          <p:cNvPicPr>
            <a:picLocks noChangeAspect="1"/>
          </p:cNvPicPr>
          <p:nvPr/>
        </p:nvPicPr>
        <p:blipFill>
          <a:blip r:embed="rId3"/>
          <a:stretch>
            <a:fillRect/>
          </a:stretch>
        </p:blipFill>
        <p:spPr>
          <a:xfrm>
            <a:off x="883285" y="882595"/>
            <a:ext cx="7776528" cy="5699063"/>
          </a:xfrm>
          <a:prstGeom prst="rect">
            <a:avLst/>
          </a:prstGeom>
        </p:spPr>
      </p:pic>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482600" y="321734"/>
            <a:ext cx="8178799" cy="1135737"/>
          </a:xfrm>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500"/>
              <a:buFont typeface="Century Gothic"/>
              <a:buNone/>
            </a:pPr>
            <a:r>
              <a:rPr lang="en-US" sz="4300" b="1" dirty="0">
                <a:latin typeface="Century Gothic" panose="020B0502020202020204" pitchFamily="34" charset="0"/>
              </a:rPr>
              <a:t>Incident Logs</a:t>
            </a:r>
            <a:endParaRPr lang="en-US" sz="4300" dirty="0">
              <a:latin typeface="Century Gothic" panose="020B0502020202020204" pitchFamily="34" charset="0"/>
            </a:endParaRPr>
          </a:p>
        </p:txBody>
      </p:sp>
      <p:sp>
        <p:nvSpPr>
          <p:cNvPr id="151" name="Google Shape;151;p6"/>
          <p:cNvSpPr txBox="1">
            <a:spLocks noGrp="1"/>
          </p:cNvSpPr>
          <p:nvPr>
            <p:ph idx="1"/>
          </p:nvPr>
        </p:nvSpPr>
        <p:spPr>
          <a:xfrm>
            <a:off x="478662" y="1577515"/>
            <a:ext cx="5132201" cy="4393982"/>
          </a:xfrm>
          <a:prstGeom prst="rect">
            <a:avLst/>
          </a:prstGeom>
        </p:spPr>
        <p:txBody>
          <a:bodyPr spcFirstLastPara="1" lIns="91425" tIns="45700" rIns="91425" bIns="45700" anchorCtr="0">
            <a:noAutofit/>
          </a:bodyPr>
          <a:lstStyle/>
          <a:p>
            <a:pPr marL="342900" marR="0" lvl="0" indent="-342900" rtl="0">
              <a:spcBef>
                <a:spcPts val="0"/>
              </a:spcBef>
              <a:spcAft>
                <a:spcPts val="0"/>
              </a:spcAft>
              <a:buClr>
                <a:srgbClr val="EF53A5"/>
              </a:buClr>
              <a:buSzPts val="1760"/>
              <a:buFont typeface="Noto Sans Symbols"/>
              <a:buChar char="►"/>
            </a:pPr>
            <a:r>
              <a:rPr lang="en-US" sz="1600" dirty="0"/>
              <a:t>Incident Logs</a:t>
            </a:r>
            <a:r>
              <a:rPr lang="en-US" sz="1600" b="0" i="0" u="none" dirty="0">
                <a:latin typeface="Century Gothic"/>
                <a:ea typeface="Century Gothic"/>
                <a:cs typeface="Century Gothic"/>
                <a:sym typeface="Century Gothic"/>
              </a:rPr>
              <a:t> are used for </a:t>
            </a:r>
            <a:r>
              <a:rPr lang="en-US" sz="1600" b="1" i="0" u="none" dirty="0">
                <a:latin typeface="Century Gothic"/>
                <a:ea typeface="Century Gothic"/>
                <a:cs typeface="Century Gothic"/>
                <a:sym typeface="Century Gothic"/>
              </a:rPr>
              <a:t>OUTSIDE</a:t>
            </a:r>
            <a:r>
              <a:rPr lang="en-US" sz="1600" b="0" i="0" u="none" dirty="0">
                <a:latin typeface="Century Gothic"/>
                <a:ea typeface="Century Gothic"/>
                <a:cs typeface="Century Gothic"/>
                <a:sym typeface="Century Gothic"/>
              </a:rPr>
              <a:t> minor playground offenses.</a:t>
            </a:r>
            <a:endParaRPr lang="en-US" sz="1600" dirty="0"/>
          </a:p>
          <a:p>
            <a:pPr marL="742950" marR="0" lvl="1" indent="-28575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Examples: running before, during, or after school, pushing, playing after bell, using bathroom after the bell …</a:t>
            </a:r>
            <a:endParaRPr lang="en-US" sz="1600" dirty="0"/>
          </a:p>
          <a:p>
            <a:pPr marL="742950" marR="0" lvl="1" indent="-285750" rtl="0">
              <a:spcBef>
                <a:spcPts val="1000"/>
              </a:spcBef>
              <a:spcAft>
                <a:spcPts val="0"/>
              </a:spcAft>
              <a:buClr>
                <a:srgbClr val="EF53A5"/>
              </a:buClr>
              <a:buSzPts val="1600"/>
              <a:buFont typeface="Noto Sans Symbols"/>
              <a:buChar char="►"/>
            </a:pPr>
            <a:r>
              <a:rPr lang="en-US" sz="1600" b="0" i="0" u="none" strike="noStrike" cap="none" dirty="0">
                <a:latin typeface="Century Gothic"/>
                <a:ea typeface="Century Gothic"/>
                <a:cs typeface="Century Gothic"/>
                <a:sym typeface="Century Gothic"/>
              </a:rPr>
              <a:t>Parent signature </a:t>
            </a:r>
            <a:r>
              <a:rPr lang="en-US" sz="1600" b="1" i="0" u="none" strike="noStrike" cap="none" dirty="0">
                <a:latin typeface="Century Gothic"/>
                <a:ea typeface="Century Gothic"/>
                <a:cs typeface="Century Gothic"/>
                <a:sym typeface="Century Gothic"/>
              </a:rPr>
              <a:t>REQUIRED</a:t>
            </a:r>
            <a:endParaRPr lang="en-US" sz="1600" dirty="0"/>
          </a:p>
          <a:p>
            <a:pPr marL="342900" marR="0" lvl="0" indent="-342900" rtl="0">
              <a:spcBef>
                <a:spcPts val="1000"/>
              </a:spcBef>
              <a:spcAft>
                <a:spcPts val="0"/>
              </a:spcAft>
              <a:buClr>
                <a:srgbClr val="EF53A5"/>
              </a:buClr>
              <a:buSzPts val="1760"/>
              <a:buFont typeface="Noto Sans Symbols"/>
              <a:buChar char="►"/>
            </a:pPr>
            <a:r>
              <a:rPr lang="en-US" sz="1600" b="0" i="0" u="sng" dirty="0">
                <a:latin typeface="Century Gothic"/>
                <a:ea typeface="Century Gothic"/>
                <a:cs typeface="Century Gothic"/>
                <a:sym typeface="Century Gothic"/>
              </a:rPr>
              <a:t>Grades 1-6</a:t>
            </a:r>
            <a:endParaRPr lang="en-US" sz="1600" dirty="0"/>
          </a:p>
          <a:p>
            <a:pPr marL="742950" marR="0" lvl="1" indent="-285750" rtl="0">
              <a:spcBef>
                <a:spcPts val="1000"/>
              </a:spcBef>
              <a:spcAft>
                <a:spcPts val="0"/>
              </a:spcAft>
              <a:buClr>
                <a:srgbClr val="EF53A5"/>
              </a:buClr>
              <a:buSzPts val="1600"/>
              <a:buFont typeface="Noto Sans Symbols"/>
              <a:buChar char="►"/>
            </a:pPr>
            <a:r>
              <a:rPr lang="en-US" sz="1600" dirty="0"/>
              <a:t>Incident Logs</a:t>
            </a:r>
            <a:r>
              <a:rPr lang="en-US" sz="1600" b="0" i="0" u="none" strike="noStrike" cap="none" dirty="0">
                <a:latin typeface="Century Gothic"/>
                <a:ea typeface="Century Gothic"/>
                <a:cs typeface="Century Gothic"/>
                <a:sym typeface="Century Gothic"/>
              </a:rPr>
              <a:t> will warrant the following consequences (per trimester):</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1</a:t>
            </a:r>
            <a:r>
              <a:rPr lang="en-US" sz="1600" b="0" i="0" u="none" strike="noStrike" cap="none" baseline="30000" dirty="0">
                <a:latin typeface="Century Gothic"/>
                <a:ea typeface="Century Gothic"/>
                <a:cs typeface="Century Gothic"/>
                <a:sym typeface="Century Gothic"/>
              </a:rPr>
              <a:t>st</a:t>
            </a:r>
            <a:r>
              <a:rPr lang="en-US" sz="1600" b="0" i="0" u="none" strike="noStrike" cap="none" dirty="0">
                <a:latin typeface="Century Gothic"/>
                <a:ea typeface="Century Gothic"/>
                <a:cs typeface="Century Gothic"/>
                <a:sym typeface="Century Gothic"/>
              </a:rPr>
              <a:t>: Warning</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2</a:t>
            </a:r>
            <a:r>
              <a:rPr lang="en-US" sz="1600" b="0" i="0" u="none" strike="noStrike" cap="none" baseline="30000" dirty="0">
                <a:latin typeface="Century Gothic"/>
                <a:ea typeface="Century Gothic"/>
                <a:cs typeface="Century Gothic"/>
                <a:sym typeface="Century Gothic"/>
              </a:rPr>
              <a:t>nd</a:t>
            </a:r>
            <a:r>
              <a:rPr lang="en-US" sz="1600" b="0" i="0" u="none" strike="noStrike" cap="none" dirty="0">
                <a:latin typeface="Century Gothic"/>
                <a:ea typeface="Century Gothic"/>
                <a:cs typeface="Century Gothic"/>
                <a:sym typeface="Century Gothic"/>
              </a:rPr>
              <a:t>: Loss of a recess and citizenship grade on the report card lowered one level</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3</a:t>
            </a:r>
            <a:r>
              <a:rPr lang="en-US" sz="1600" b="0" i="0" u="none" strike="noStrike" cap="none" baseline="30000" dirty="0">
                <a:latin typeface="Century Gothic"/>
                <a:ea typeface="Century Gothic"/>
                <a:cs typeface="Century Gothic"/>
                <a:sym typeface="Century Gothic"/>
              </a:rPr>
              <a:t>rd</a:t>
            </a:r>
            <a:r>
              <a:rPr lang="en-US" sz="1600" b="0" i="0" u="none" strike="noStrike" cap="none" dirty="0">
                <a:latin typeface="Century Gothic"/>
                <a:ea typeface="Century Gothic"/>
                <a:cs typeface="Century Gothic"/>
                <a:sym typeface="Century Gothic"/>
              </a:rPr>
              <a:t>: Office referral for 1 lunch detention</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4</a:t>
            </a:r>
            <a:r>
              <a:rPr lang="en-US" sz="1600" b="0" i="0" u="none" strike="noStrike" cap="none" baseline="30000" dirty="0">
                <a:latin typeface="Century Gothic"/>
                <a:ea typeface="Century Gothic"/>
                <a:cs typeface="Century Gothic"/>
                <a:sym typeface="Century Gothic"/>
              </a:rPr>
              <a:t>th</a:t>
            </a:r>
            <a:r>
              <a:rPr lang="en-US" sz="1600" b="0" i="0" u="none" strike="noStrike" cap="none" dirty="0">
                <a:latin typeface="Century Gothic"/>
                <a:ea typeface="Century Gothic"/>
                <a:cs typeface="Century Gothic"/>
                <a:sym typeface="Century Gothic"/>
              </a:rPr>
              <a:t>: Parent/Student/Teacher Conference with an Administrator</a:t>
            </a:r>
            <a:endParaRPr lang="en-US" sz="1600" dirty="0"/>
          </a:p>
        </p:txBody>
      </p:sp>
      <p:pic>
        <p:nvPicPr>
          <p:cNvPr id="152" name="Google Shape;152;p6" descr="Image result for warning clip art"/>
          <p:cNvPicPr preferRelativeResize="0"/>
          <p:nvPr/>
        </p:nvPicPr>
        <p:blipFill rotWithShape="1">
          <a:blip r:embed="rId3"/>
          <a:stretch/>
        </p:blipFill>
        <p:spPr>
          <a:xfrm>
            <a:off x="6099238" y="1782981"/>
            <a:ext cx="2562161" cy="2113782"/>
          </a:xfrm>
          <a:prstGeom prst="rect">
            <a:avLst/>
          </a:prstGeom>
          <a:noFill/>
        </p:spPr>
      </p:pic>
      <p:sp>
        <p:nvSpPr>
          <p:cNvPr id="5" name="Rectangle 4">
            <a:extLst>
              <a:ext uri="{FF2B5EF4-FFF2-40B4-BE49-F238E27FC236}">
                <a16:creationId xmlns:a16="http://schemas.microsoft.com/office/drawing/2014/main" id="{58B59DAB-F226-453A-B662-0EF30A877613}"/>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68-B139-49F8-B7A7-3274F9585D59}"/>
              </a:ext>
            </a:extLst>
          </p:cNvPr>
          <p:cNvSpPr>
            <a:spLocks noGrp="1"/>
          </p:cNvSpPr>
          <p:nvPr>
            <p:ph type="title"/>
          </p:nvPr>
        </p:nvSpPr>
        <p:spPr>
          <a:xfrm>
            <a:off x="45720" y="0"/>
            <a:ext cx="9022080" cy="819150"/>
          </a:xfrm>
        </p:spPr>
        <p:txBody>
          <a:bodyPr>
            <a:normAutofit/>
          </a:bodyPr>
          <a:lstStyle/>
          <a:p>
            <a:pPr algn="ctr"/>
            <a:r>
              <a:rPr lang="en-US" sz="4400" b="1" dirty="0">
                <a:solidFill>
                  <a:schemeClr val="tx1"/>
                </a:solidFill>
                <a:latin typeface="Century Gothic" panose="020B0502020202020204" pitchFamily="34" charset="0"/>
              </a:rPr>
              <a:t>Behavior Expectation Rewards</a:t>
            </a:r>
            <a:endParaRPr lang="en-US" sz="4300" b="1" dirty="0">
              <a:latin typeface="Century Gothic" panose="020B0502020202020204" pitchFamily="34" charset="0"/>
            </a:endParaRPr>
          </a:p>
        </p:txBody>
      </p:sp>
      <p:sp>
        <p:nvSpPr>
          <p:cNvPr id="3" name="TextBox 2">
            <a:extLst>
              <a:ext uri="{FF2B5EF4-FFF2-40B4-BE49-F238E27FC236}">
                <a16:creationId xmlns:a16="http://schemas.microsoft.com/office/drawing/2014/main" id="{ECFDDF77-8D97-48CC-95E6-57808363454D}"/>
              </a:ext>
            </a:extLst>
          </p:cNvPr>
          <p:cNvSpPr txBox="1"/>
          <p:nvPr/>
        </p:nvSpPr>
        <p:spPr>
          <a:xfrm flipH="1">
            <a:off x="1228724" y="890547"/>
            <a:ext cx="6467475" cy="3108543"/>
          </a:xfrm>
          <a:prstGeom prst="rect">
            <a:avLst/>
          </a:prstGeom>
          <a:noFill/>
        </p:spPr>
        <p:txBody>
          <a:bodyPr wrap="square" rtlCol="0">
            <a:spAutoFit/>
          </a:bodyPr>
          <a:lstStyle/>
          <a:p>
            <a:pPr algn="ctr"/>
            <a:r>
              <a:rPr lang="en-US" sz="2800" b="1" dirty="0">
                <a:latin typeface="Century Gothic" panose="020B0502020202020204" pitchFamily="34" charset="0"/>
              </a:rPr>
              <a:t>Student’s will earn AIM High points for positive behavior both in the classroom and on the playground.</a:t>
            </a:r>
          </a:p>
          <a:p>
            <a:pPr algn="ctr"/>
            <a:r>
              <a:rPr lang="en-US" sz="2800" b="1" dirty="0">
                <a:latin typeface="Century Gothic" panose="020B0502020202020204" pitchFamily="34" charset="0"/>
              </a:rPr>
              <a:t>Students will be able to redeem points to purchase DESK PETS!</a:t>
            </a:r>
          </a:p>
          <a:p>
            <a:pPr algn="ctr"/>
            <a:endParaRPr lang="en-US" sz="2800" b="1" dirty="0">
              <a:latin typeface="Century Gothic" panose="020B0502020202020204" pitchFamily="34" charset="0"/>
            </a:endParaRPr>
          </a:p>
          <a:p>
            <a:pPr algn="ctr"/>
            <a:r>
              <a:rPr lang="en-US" sz="2800" b="1" dirty="0">
                <a:latin typeface="Century Gothic" panose="020B0502020202020204" pitchFamily="34" charset="0"/>
              </a:rPr>
              <a:t> </a:t>
            </a:r>
          </a:p>
        </p:txBody>
      </p:sp>
      <p:sp>
        <p:nvSpPr>
          <p:cNvPr id="6" name="Rectangle 5">
            <a:extLst>
              <a:ext uri="{FF2B5EF4-FFF2-40B4-BE49-F238E27FC236}">
                <a16:creationId xmlns:a16="http://schemas.microsoft.com/office/drawing/2014/main" id="{F9E272AD-2ED0-4365-A9F9-177499A8DE66}"/>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A6717770-5C9C-43BE-A166-58C5135A8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3501431"/>
            <a:ext cx="4724400" cy="30708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A098AE5-A214-47DE-A610-10DD8A069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7983">
            <a:off x="234135" y="910176"/>
            <a:ext cx="1207733" cy="861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389EEF35-7BD8-484A-A44E-C1D4F71D8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5418">
            <a:off x="7467600" y="819150"/>
            <a:ext cx="1287780" cy="91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02095"/>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68-B139-49F8-B7A7-3274F9585D59}"/>
              </a:ext>
            </a:extLst>
          </p:cNvPr>
          <p:cNvSpPr>
            <a:spLocks noGrp="1"/>
          </p:cNvSpPr>
          <p:nvPr>
            <p:ph type="title"/>
          </p:nvPr>
        </p:nvSpPr>
        <p:spPr>
          <a:xfrm>
            <a:off x="-190500" y="57151"/>
            <a:ext cx="9620250" cy="1009649"/>
          </a:xfrm>
        </p:spPr>
        <p:txBody>
          <a:bodyPr>
            <a:normAutofit fontScale="90000"/>
          </a:bodyPr>
          <a:lstStyle/>
          <a:p>
            <a:pPr algn="ctr"/>
            <a:r>
              <a:rPr lang="es" sz="4000" b="1" dirty="0">
                <a:latin typeface="Century Gothic" panose="020B0502020202020204" pitchFamily="34" charset="0"/>
                <a:ea typeface="Luckiest Guy"/>
                <a:cs typeface="Luckiest Guy"/>
                <a:sym typeface="Luckiest Guy"/>
              </a:rPr>
              <a:t>How does my student earn a Desk Pet?</a:t>
            </a:r>
            <a:endParaRPr lang="en-US" sz="4300" b="1" dirty="0">
              <a:latin typeface="Century Gothic" panose="020B0502020202020204" pitchFamily="34" charset="0"/>
            </a:endParaRPr>
          </a:p>
        </p:txBody>
      </p:sp>
      <p:sp>
        <p:nvSpPr>
          <p:cNvPr id="3" name="TextBox 2">
            <a:extLst>
              <a:ext uri="{FF2B5EF4-FFF2-40B4-BE49-F238E27FC236}">
                <a16:creationId xmlns:a16="http://schemas.microsoft.com/office/drawing/2014/main" id="{ECFDDF77-8D97-48CC-95E6-57808363454D}"/>
              </a:ext>
            </a:extLst>
          </p:cNvPr>
          <p:cNvSpPr txBox="1"/>
          <p:nvPr/>
        </p:nvSpPr>
        <p:spPr>
          <a:xfrm flipH="1">
            <a:off x="276223" y="866776"/>
            <a:ext cx="8612505" cy="5324535"/>
          </a:xfrm>
          <a:prstGeom prst="rect">
            <a:avLst/>
          </a:prstGeom>
          <a:noFill/>
        </p:spPr>
        <p:txBody>
          <a:bodyPr wrap="square" rtlCol="0">
            <a:spAutoFit/>
          </a:bodyPr>
          <a:lstStyle/>
          <a:p>
            <a:pPr marL="457200" indent="-349250">
              <a:buClr>
                <a:srgbClr val="FF614D"/>
              </a:buClr>
              <a:buSzPts val="1900"/>
              <a:buFont typeface="Bree Serif"/>
              <a:buChar char="●"/>
            </a:pPr>
            <a:r>
              <a:rPr lang="en-US" sz="2400" dirty="0">
                <a:latin typeface="Bree Serif"/>
                <a:ea typeface="Bree Serif"/>
                <a:cs typeface="Bree Serif"/>
                <a:sym typeface="Bree Serif"/>
              </a:rPr>
              <a:t>Follow directions quickly.</a:t>
            </a:r>
          </a:p>
          <a:p>
            <a:pPr marL="457200" indent="-349250">
              <a:buClr>
                <a:srgbClr val="FF614D"/>
              </a:buClr>
              <a:buSzPts val="1900"/>
              <a:buFont typeface="Bree Serif"/>
              <a:buChar char="●"/>
            </a:pPr>
            <a:r>
              <a:rPr lang="en-US" sz="2400" dirty="0">
                <a:latin typeface="Bree Serif"/>
                <a:ea typeface="Bree Serif"/>
                <a:cs typeface="Bree Serif"/>
                <a:sym typeface="Bree Serif"/>
              </a:rPr>
              <a:t>Be kind with words and actions.</a:t>
            </a:r>
          </a:p>
          <a:p>
            <a:pPr marL="457200" indent="-349250">
              <a:buClr>
                <a:srgbClr val="FF614D"/>
              </a:buClr>
              <a:buSzPts val="1900"/>
              <a:buFont typeface="Bree Serif"/>
              <a:buChar char="●"/>
            </a:pPr>
            <a:r>
              <a:rPr lang="en-US" sz="2400" dirty="0">
                <a:latin typeface="Bree Serif"/>
                <a:ea typeface="Bree Serif"/>
                <a:cs typeface="Bree Serif"/>
                <a:sym typeface="Bree Serif"/>
              </a:rPr>
              <a:t>Be ready to learn and have all necessary materials.</a:t>
            </a:r>
          </a:p>
          <a:p>
            <a:pPr marL="457200" indent="-349250">
              <a:buClr>
                <a:srgbClr val="FF614D"/>
              </a:buClr>
              <a:buSzPts val="1900"/>
              <a:buFont typeface="Bree Serif"/>
              <a:buChar char="●"/>
            </a:pPr>
            <a:r>
              <a:rPr lang="en-US" sz="2400" dirty="0">
                <a:latin typeface="Bree Serif"/>
                <a:ea typeface="Bree Serif"/>
                <a:cs typeface="Bree Serif"/>
                <a:sym typeface="Bree Serif"/>
              </a:rPr>
              <a:t>Stay focused in line. Stay distance and walk with a purpose.</a:t>
            </a:r>
          </a:p>
          <a:p>
            <a:pPr marL="457200" indent="-349250">
              <a:buClr>
                <a:srgbClr val="FF614D"/>
              </a:buClr>
              <a:buSzPts val="1900"/>
              <a:buFont typeface="Bree Serif"/>
              <a:buChar char="●"/>
            </a:pPr>
            <a:r>
              <a:rPr lang="en-US" sz="2400" dirty="0">
                <a:latin typeface="Bree Serif"/>
                <a:ea typeface="Bree Serif"/>
                <a:cs typeface="Bree Serif"/>
                <a:sym typeface="Bree Serif"/>
              </a:rPr>
              <a:t>Stay on task and complete class work.</a:t>
            </a:r>
          </a:p>
          <a:p>
            <a:pPr algn="ctr"/>
            <a:endParaRPr lang="en-US" sz="2800" b="1" dirty="0">
              <a:latin typeface="Century Gothic" panose="020B0502020202020204" pitchFamily="34" charset="0"/>
            </a:endParaRPr>
          </a:p>
          <a:p>
            <a:pPr algn="ctr"/>
            <a:r>
              <a:rPr lang="en-US" sz="2800" dirty="0">
                <a:solidFill>
                  <a:srgbClr val="424242"/>
                </a:solidFill>
                <a:latin typeface="Bree Serif"/>
                <a:ea typeface="Bree Serif"/>
                <a:cs typeface="Bree Serif"/>
                <a:sym typeface="Bree Serif"/>
              </a:rPr>
              <a:t>When students do these things, they can earn up to 25 points a week! “Jack’s Pet Shop” </a:t>
            </a:r>
          </a:p>
          <a:p>
            <a:pPr algn="ctr"/>
            <a:r>
              <a:rPr lang="en-US" sz="2800" dirty="0">
                <a:solidFill>
                  <a:srgbClr val="424242"/>
                </a:solidFill>
                <a:latin typeface="Bree Serif"/>
                <a:ea typeface="Bree Serif"/>
                <a:cs typeface="Bree Serif"/>
                <a:sym typeface="Bree Serif"/>
              </a:rPr>
              <a:t>will be open approximately every two weeks. </a:t>
            </a:r>
          </a:p>
          <a:p>
            <a:pPr algn="ctr"/>
            <a:r>
              <a:rPr lang="en-US" sz="2800" dirty="0">
                <a:solidFill>
                  <a:srgbClr val="424242"/>
                </a:solidFill>
                <a:latin typeface="Bree Serif"/>
                <a:ea typeface="Bree Serif"/>
                <a:cs typeface="Bree Serif"/>
                <a:sym typeface="Bree Serif"/>
              </a:rPr>
              <a:t>Students can buy; pets, accessories, food for their pets, and supplies to build their pet’s habitat.</a:t>
            </a:r>
            <a:endParaRPr lang="en-US" sz="2800" b="1" dirty="0">
              <a:latin typeface="Century Gothic" panose="020B0502020202020204" pitchFamily="34" charset="0"/>
            </a:endParaRPr>
          </a:p>
          <a:p>
            <a:pPr algn="ctr"/>
            <a:r>
              <a:rPr lang="en-US" sz="2800" b="1" dirty="0">
                <a:latin typeface="Century Gothic" panose="020B0502020202020204" pitchFamily="34" charset="0"/>
              </a:rPr>
              <a:t> </a:t>
            </a:r>
          </a:p>
        </p:txBody>
      </p:sp>
      <p:sp>
        <p:nvSpPr>
          <p:cNvPr id="6" name="Rectangle 5">
            <a:extLst>
              <a:ext uri="{FF2B5EF4-FFF2-40B4-BE49-F238E27FC236}">
                <a16:creationId xmlns:a16="http://schemas.microsoft.com/office/drawing/2014/main" id="{F9E272AD-2ED0-4365-A9F9-177499A8DE66}"/>
              </a:ext>
            </a:extLst>
          </p:cNvPr>
          <p:cNvSpPr/>
          <p:nvPr/>
        </p:nvSpPr>
        <p:spPr>
          <a:xfrm flipH="1" flipV="1">
            <a:off x="45720" y="-1"/>
            <a:ext cx="90220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ock&#10;&#10;Description automatically generated">
            <a:extLst>
              <a:ext uri="{FF2B5EF4-FFF2-40B4-BE49-F238E27FC236}">
                <a16:creationId xmlns:a16="http://schemas.microsoft.com/office/drawing/2014/main" id="{BC387199-9E9D-45BB-8324-0AB222AA8AA0}"/>
              </a:ext>
            </a:extLst>
          </p:cNvPr>
          <p:cNvPicPr>
            <a:picLocks noChangeAspect="1"/>
          </p:cNvPicPr>
          <p:nvPr/>
        </p:nvPicPr>
        <p:blipFill>
          <a:blip r:embed="rId2"/>
          <a:stretch>
            <a:fillRect/>
          </a:stretch>
        </p:blipFill>
        <p:spPr>
          <a:xfrm>
            <a:off x="7888546" y="5755855"/>
            <a:ext cx="1000183" cy="1009649"/>
          </a:xfrm>
          <a:prstGeom prst="rect">
            <a:avLst/>
          </a:prstGeom>
        </p:spPr>
      </p:pic>
      <p:pic>
        <p:nvPicPr>
          <p:cNvPr id="12" name="Picture 11" descr="A picture containing text, clock&#10;&#10;Description automatically generated">
            <a:extLst>
              <a:ext uri="{FF2B5EF4-FFF2-40B4-BE49-F238E27FC236}">
                <a16:creationId xmlns:a16="http://schemas.microsoft.com/office/drawing/2014/main" id="{B7412536-43A3-4376-8D7F-3A1927831C4D}"/>
              </a:ext>
            </a:extLst>
          </p:cNvPr>
          <p:cNvPicPr>
            <a:picLocks noChangeAspect="1"/>
          </p:cNvPicPr>
          <p:nvPr/>
        </p:nvPicPr>
        <p:blipFill>
          <a:blip r:embed="rId2"/>
          <a:stretch>
            <a:fillRect/>
          </a:stretch>
        </p:blipFill>
        <p:spPr>
          <a:xfrm>
            <a:off x="276224" y="5737906"/>
            <a:ext cx="1000183" cy="1009649"/>
          </a:xfrm>
          <a:prstGeom prst="rect">
            <a:avLst/>
          </a:prstGeom>
        </p:spPr>
      </p:pic>
    </p:spTree>
    <p:extLst>
      <p:ext uri="{BB962C8B-B14F-4D97-AF65-F5344CB8AC3E}">
        <p14:creationId xmlns:p14="http://schemas.microsoft.com/office/powerpoint/2010/main" val="1067539412"/>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20321</TotalTime>
  <Words>1218</Words>
  <Application>Microsoft Office PowerPoint</Application>
  <PresentationFormat>On-screen Show (4:3)</PresentationFormat>
  <Paragraphs>205</Paragraphs>
  <Slides>29</Slides>
  <Notes>18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Century Gothic</vt:lpstr>
      <vt:lpstr>Calibri</vt:lpstr>
      <vt:lpstr>Bodoni MT Black</vt:lpstr>
      <vt:lpstr>Calibri Light</vt:lpstr>
      <vt:lpstr>Bree Serif</vt:lpstr>
      <vt:lpstr>Cavolini</vt:lpstr>
      <vt:lpstr>Cambria</vt:lpstr>
      <vt:lpstr>Segoe UI</vt:lpstr>
      <vt:lpstr>Arial</vt:lpstr>
      <vt:lpstr>Comic Sans MS</vt:lpstr>
      <vt:lpstr>Noto Sans Symbols</vt:lpstr>
      <vt:lpstr>Office Theme</vt:lpstr>
      <vt:lpstr>PowerPoint Presentation</vt:lpstr>
      <vt:lpstr>About Me </vt:lpstr>
      <vt:lpstr>PowerPoint Presentation</vt:lpstr>
      <vt:lpstr>               Homework*</vt:lpstr>
      <vt:lpstr>PowerPoint Presentation</vt:lpstr>
      <vt:lpstr>School Wide Behavior Expectations</vt:lpstr>
      <vt:lpstr>Incident Logs</vt:lpstr>
      <vt:lpstr>Behavior Expectation Rewards</vt:lpstr>
      <vt:lpstr>How does my student earn a Desk Pet?</vt:lpstr>
      <vt:lpstr>PowerPoint Presentation</vt:lpstr>
      <vt:lpstr>Classwork</vt:lpstr>
      <vt:lpstr>Grading Policy</vt:lpstr>
      <vt:lpstr>Grading Scale</vt:lpstr>
      <vt:lpstr>PowerPoint Presentation</vt:lpstr>
      <vt:lpstr>PowerPoint Presentation</vt:lpstr>
      <vt:lpstr>Absences</vt:lpstr>
      <vt:lpstr>    Student Recognition</vt:lpstr>
      <vt:lpstr>We’re College Bound!  </vt:lpstr>
      <vt:lpstr>PowerPoint Presentation</vt:lpstr>
      <vt:lpstr>PowerPoint Presentation</vt:lpstr>
      <vt:lpstr>School Supplies</vt:lpstr>
      <vt:lpstr>Classroom Donations</vt:lpstr>
      <vt:lpstr> McGraw-Hill Reading Wonders </vt:lpstr>
      <vt:lpstr>Math Curriculum Savvas Envision Math</vt:lpstr>
      <vt:lpstr>Other Core Subjects  English Language Development (ELD)​ - Remediation, Intervention &amp; Enrichment​ - Social Studies- Houghton Mifflin-NGSS​ - Science- NGSS​ TWIG Click 99999999 - P.E. – Appropriate shoes​ - Music- Once a week​ -Library  </vt:lpstr>
      <vt:lpstr>Goals for the Year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Conway</dc:creator>
  <cp:lastModifiedBy>Atherton, Mari</cp:lastModifiedBy>
  <cp:revision>43</cp:revision>
  <cp:lastPrinted>2022-08-11T22:06:02Z</cp:lastPrinted>
  <dcterms:created xsi:type="dcterms:W3CDTF">2005-09-09T01:29:35Z</dcterms:created>
  <dcterms:modified xsi:type="dcterms:W3CDTF">2022-08-17T00:42:26Z</dcterms:modified>
</cp:coreProperties>
</file>